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25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charts/chart2.xml" ContentType="application/vnd.openxmlformats-officedocument.drawingml.char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  <p:sldMasterId id="2147483720" r:id="rId2"/>
    <p:sldMasterId id="2147483768" r:id="rId3"/>
    <p:sldMasterId id="2147483826" r:id="rId4"/>
    <p:sldMasterId id="2147483838" r:id="rId5"/>
    <p:sldMasterId id="2147483850" r:id="rId6"/>
  </p:sldMasterIdLst>
  <p:notesMasterIdLst>
    <p:notesMasterId r:id="rId35"/>
  </p:notesMasterIdLst>
  <p:handoutMasterIdLst>
    <p:handoutMasterId r:id="rId36"/>
  </p:handoutMasterIdLst>
  <p:sldIdLst>
    <p:sldId id="256" r:id="rId7"/>
    <p:sldId id="490" r:id="rId8"/>
    <p:sldId id="474" r:id="rId9"/>
    <p:sldId id="257" r:id="rId10"/>
    <p:sldId id="493" r:id="rId11"/>
    <p:sldId id="510" r:id="rId12"/>
    <p:sldId id="511" r:id="rId13"/>
    <p:sldId id="505" r:id="rId14"/>
    <p:sldId id="506" r:id="rId15"/>
    <p:sldId id="478" r:id="rId16"/>
    <p:sldId id="517" r:id="rId17"/>
    <p:sldId id="454" r:id="rId18"/>
    <p:sldId id="455" r:id="rId19"/>
    <p:sldId id="500" r:id="rId20"/>
    <p:sldId id="499" r:id="rId21"/>
    <p:sldId id="501" r:id="rId22"/>
    <p:sldId id="502" r:id="rId23"/>
    <p:sldId id="329" r:id="rId24"/>
    <p:sldId id="471" r:id="rId25"/>
    <p:sldId id="513" r:id="rId26"/>
    <p:sldId id="512" r:id="rId27"/>
    <p:sldId id="488" r:id="rId28"/>
    <p:sldId id="416" r:id="rId29"/>
    <p:sldId id="482" r:id="rId30"/>
    <p:sldId id="515" r:id="rId31"/>
    <p:sldId id="516" r:id="rId32"/>
    <p:sldId id="484" r:id="rId33"/>
    <p:sldId id="427" r:id="rId34"/>
  </p:sldIdLst>
  <p:sldSz cx="9144000" cy="6858000" type="screen4x3"/>
  <p:notesSz cx="6858000" cy="9313863"/>
  <p:embeddedFontLst>
    <p:embeddedFont>
      <p:font typeface="Aracne Condensed Regular" panose="02000508000000020004" pitchFamily="2" charset="0"/>
      <p:regular r:id="rId37"/>
    </p:embeddedFont>
    <p:embeddedFont>
      <p:font typeface="ＭＳ Ｐゴシック" panose="020B0600070205080204" pitchFamily="34" charset="-128"/>
      <p:regular r:id="rId38"/>
    </p:embeddedFont>
    <p:embeddedFont>
      <p:font typeface="Eurostile-Black" pitchFamily="2" charset="0"/>
      <p:regular r:id="rId39"/>
    </p:embeddedFont>
    <p:embeddedFont>
      <p:font typeface="Roboto Cn" pitchFamily="2" charset="0"/>
      <p:regular r:id="rId40"/>
      <p:bold r:id="rId41"/>
      <p:italic r:id="rId42"/>
      <p:boldItalic r:id="rId43"/>
    </p:embeddedFont>
    <p:embeddedFont>
      <p:font typeface="Hand Of Sean" panose="02000500000000000000" pitchFamily="2" charset="-128"/>
      <p:regular r:id="rId44"/>
    </p:embeddedFont>
    <p:embeddedFont>
      <p:font typeface="Bimini" panose="020B0500000000000000" pitchFamily="34" charset="0"/>
      <p:regular r:id="rId45"/>
      <p:bold r:id="rId46"/>
      <p:italic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  <p:embeddedFont>
      <p:font typeface="Tw Cen MT" panose="020B0602020104020603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Traveling _Typewriter" panose="02000506000000020004" pitchFamily="2" charset="0"/>
      <p:regular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9900"/>
    <a:srgbClr val="0099CC"/>
    <a:srgbClr val="FFFF66"/>
    <a:srgbClr val="006386"/>
    <a:srgbClr val="008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77411" autoAdjust="0"/>
  </p:normalViewPr>
  <p:slideViewPr>
    <p:cSldViewPr snapToGrid="0">
      <p:cViewPr>
        <p:scale>
          <a:sx n="64" d="100"/>
          <a:sy n="64" d="100"/>
        </p:scale>
        <p:origin x="-1410" y="-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66" y="-108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customXml" Target="../customXml/item3.xml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89072199308422"/>
          <c:y val="0.13725944634279205"/>
          <c:w val="0.76507874015748023"/>
          <c:h val="0.580410785915911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Lane</c:v>
                </c:pt>
              </c:strCache>
            </c:strRef>
          </c:tx>
          <c:invertIfNegative val="0"/>
          <c:dLbls>
            <c:dLbl>
              <c:idx val="0"/>
              <c:spPr>
                <a:noFill/>
              </c:spPr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3200" b="1" dirty="0">
                        <a:solidFill>
                          <a:schemeClr val="bg1"/>
                        </a:solidFill>
                      </a:rPr>
                      <a:t>15%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</c:spPr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12-17</c:v>
                </c:pt>
                <c:pt idx="1">
                  <c:v>18-25</c:v>
                </c:pt>
                <c:pt idx="2">
                  <c:v>26+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0.15</c:v>
                </c:pt>
                <c:pt idx="2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9936"/>
        <c:axId val="5241472"/>
      </c:barChart>
      <c:catAx>
        <c:axId val="52399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200" b="1">
                <a:solidFill>
                  <a:schemeClr val="bg1"/>
                </a:solidFill>
              </a:defRPr>
            </a:pPr>
            <a:endParaRPr lang="en-US"/>
          </a:p>
        </c:txPr>
        <c:crossAx val="5241472"/>
        <c:crosses val="autoZero"/>
        <c:auto val="1"/>
        <c:lblAlgn val="ctr"/>
        <c:lblOffset val="100"/>
        <c:noMultiLvlLbl val="0"/>
      </c:catAx>
      <c:valAx>
        <c:axId val="524147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en-US"/>
          </a:p>
        </c:txPr>
        <c:crossAx val="5239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6th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Alcohol</c:v>
                </c:pt>
                <c:pt idx="1">
                  <c:v>Marijuana</c:v>
                </c:pt>
                <c:pt idx="2">
                  <c:v>Synthetic Marijuana</c:v>
                </c:pt>
                <c:pt idx="3">
                  <c:v>Cigarettes</c:v>
                </c:pt>
                <c:pt idx="4">
                  <c:v>Prescription Drugs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0.16500000000000001</c:v>
                </c:pt>
                <c:pt idx="1">
                  <c:v>7.9000000000000001E-2</c:v>
                </c:pt>
                <c:pt idx="2">
                  <c:v>3.4000000000000002E-2</c:v>
                </c:pt>
                <c:pt idx="3">
                  <c:v>0.112</c:v>
                </c:pt>
                <c:pt idx="4">
                  <c:v>0.13200000000000001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8th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Alcohol</c:v>
                </c:pt>
                <c:pt idx="1">
                  <c:v>Marijuana</c:v>
                </c:pt>
                <c:pt idx="2">
                  <c:v>Synthetic Marijuana</c:v>
                </c:pt>
                <c:pt idx="3">
                  <c:v>Cigarettes</c:v>
                </c:pt>
                <c:pt idx="4">
                  <c:v>Prescription Drugs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0.41199999999999998</c:v>
                </c:pt>
                <c:pt idx="1">
                  <c:v>0.36599999999999999</c:v>
                </c:pt>
                <c:pt idx="2">
                  <c:v>0.193</c:v>
                </c:pt>
                <c:pt idx="3">
                  <c:v>0.32300000000000001</c:v>
                </c:pt>
                <c:pt idx="4">
                  <c:v>0.32100000000000001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11th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Alcohol</c:v>
                </c:pt>
                <c:pt idx="1">
                  <c:v>Marijuana</c:v>
                </c:pt>
                <c:pt idx="2">
                  <c:v>Synthetic Marijuana</c:v>
                </c:pt>
                <c:pt idx="3">
                  <c:v>Cigarettes</c:v>
                </c:pt>
                <c:pt idx="4">
                  <c:v>Prescription Drugs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0.68300000000000005</c:v>
                </c:pt>
                <c:pt idx="1">
                  <c:v>0.65800000000000003</c:v>
                </c:pt>
                <c:pt idx="2">
                  <c:v>0.35499999999999998</c:v>
                </c:pt>
                <c:pt idx="3">
                  <c:v>0.59399999999999997</c:v>
                </c:pt>
                <c:pt idx="4">
                  <c:v>0.45600000000000002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307456"/>
        <c:axId val="35624064"/>
      </c:barChart>
      <c:catAx>
        <c:axId val="34307456"/>
        <c:scaling>
          <c:orientation val="minMax"/>
        </c:scaling>
        <c:delete val="0"/>
        <c:axPos val="b"/>
        <c:majorTickMark val="out"/>
        <c:minorTickMark val="none"/>
        <c:tickLblPos val="nextTo"/>
        <c:crossAx val="35624064"/>
        <c:crosses val="autoZero"/>
        <c:auto val="1"/>
        <c:lblAlgn val="ctr"/>
        <c:lblOffset val="100"/>
        <c:noMultiLvlLbl val="0"/>
      </c:catAx>
      <c:valAx>
        <c:axId val="3562406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430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949219889180521"/>
          <c:y val="0.41607454590326964"/>
          <c:w val="9.1840429668513662E-2"/>
          <c:h val="0.233645966615281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0.82899999999999996</c:v>
                </c:pt>
                <c:pt idx="1">
                  <c:v>0.78300000000000003</c:v>
                </c:pt>
                <c:pt idx="2">
                  <c:v>0.78500000000000003</c:v>
                </c:pt>
                <c:pt idx="3">
                  <c:v>0.81200000000000006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0.80600000000000005</c:v>
                </c:pt>
                <c:pt idx="1">
                  <c:v>0.70599999999999996</c:v>
                </c:pt>
                <c:pt idx="2">
                  <c:v>0.65</c:v>
                </c:pt>
                <c:pt idx="3">
                  <c:v>0.8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0.81</c:v>
                </c:pt>
                <c:pt idx="1">
                  <c:v>0.64300000000000002</c:v>
                </c:pt>
                <c:pt idx="2">
                  <c:v>0.47499999999999998</c:v>
                </c:pt>
                <c:pt idx="3">
                  <c:v>0.78200000000000003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645312"/>
        <c:axId val="35646848"/>
      </c:barChart>
      <c:catAx>
        <c:axId val="35645312"/>
        <c:scaling>
          <c:orientation val="minMax"/>
        </c:scaling>
        <c:delete val="0"/>
        <c:axPos val="b"/>
        <c:majorTickMark val="out"/>
        <c:minorTickMark val="none"/>
        <c:tickLblPos val="nextTo"/>
        <c:crossAx val="35646848"/>
        <c:crosses val="autoZero"/>
        <c:auto val="1"/>
        <c:lblAlgn val="ctr"/>
        <c:lblOffset val="100"/>
        <c:noMultiLvlLbl val="0"/>
      </c:catAx>
      <c:valAx>
        <c:axId val="35646848"/>
        <c:scaling>
          <c:orientation val="minMax"/>
          <c:max val="1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5645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949219889180521"/>
          <c:y val="0.41607454590326964"/>
          <c:w val="9.1840429668513662E-2"/>
          <c:h val="0.233645966615281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0.79200000000000004</c:v>
                </c:pt>
                <c:pt idx="1">
                  <c:v>0.39700000000000002</c:v>
                </c:pt>
                <c:pt idx="2">
                  <c:v>0.47799999999999998</c:v>
                </c:pt>
                <c:pt idx="3">
                  <c:v>0.80800000000000005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0.81599999999999995</c:v>
                </c:pt>
                <c:pt idx="1">
                  <c:v>0.42599999999999999</c:v>
                </c:pt>
                <c:pt idx="2">
                  <c:v>0.308</c:v>
                </c:pt>
                <c:pt idx="3">
                  <c:v>0.85199999999999998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11th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Smoke cigarettes</c:v>
                </c:pt>
                <c:pt idx="1">
                  <c:v>Drink alcohol</c:v>
                </c:pt>
                <c:pt idx="2">
                  <c:v>Use marijuana</c:v>
                </c:pt>
                <c:pt idx="3">
                  <c:v>Use prescription drugs w/o orders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0.85199999999999998</c:v>
                </c:pt>
                <c:pt idx="1">
                  <c:v>0.47499999999999998</c:v>
                </c:pt>
                <c:pt idx="2">
                  <c:v>0.222</c:v>
                </c:pt>
                <c:pt idx="3">
                  <c:v>0.86499999999999999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07072"/>
        <c:axId val="46708608"/>
      </c:barChart>
      <c:catAx>
        <c:axId val="46707072"/>
        <c:scaling>
          <c:orientation val="minMax"/>
        </c:scaling>
        <c:delete val="0"/>
        <c:axPos val="b"/>
        <c:majorTickMark val="out"/>
        <c:minorTickMark val="none"/>
        <c:tickLblPos val="nextTo"/>
        <c:crossAx val="46708608"/>
        <c:crosses val="autoZero"/>
        <c:auto val="1"/>
        <c:lblAlgn val="ctr"/>
        <c:lblOffset val="100"/>
        <c:noMultiLvlLbl val="0"/>
      </c:catAx>
      <c:valAx>
        <c:axId val="46708608"/>
        <c:scaling>
          <c:orientation val="minMax"/>
          <c:max val="1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6707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949219889180521"/>
          <c:y val="0.41607454590326964"/>
          <c:w val="9.1840429668513662E-2"/>
          <c:h val="0.233645966615281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imini" pitchFamily="34" charset="0"/>
              </a:defRPr>
            </a:lvl1pPr>
          </a:lstStyle>
          <a:p>
            <a:pPr>
              <a:defRPr/>
            </a:pPr>
            <a:r>
              <a:rPr lang="en-US"/>
              <a:t>LCC – Crisis Intervention &amp; Prevention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imini" pitchFamily="34" charset="0"/>
              </a:defRPr>
            </a:lvl1pPr>
          </a:lstStyle>
          <a:p>
            <a:pPr>
              <a:defRPr/>
            </a:pPr>
            <a:r>
              <a:rPr lang="en-US"/>
              <a:t>May 2011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imini" pitchFamily="34" charset="0"/>
              </a:defRPr>
            </a:lvl1pPr>
          </a:lstStyle>
          <a:p>
            <a:pPr>
              <a:defRPr/>
            </a:pPr>
            <a:r>
              <a:rPr lang="en-US"/>
              <a:t>Lane County Prevention Program    www.lanecounty.org/prevention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4555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imini" pitchFamily="34" charset="0"/>
              </a:defRPr>
            </a:lvl1pPr>
          </a:lstStyle>
          <a:p>
            <a:pPr>
              <a:defRPr/>
            </a:pPr>
            <a:fld id="{2EAD2AC4-B4ED-4032-9B75-08BF0644E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raveling _Typewriter" pitchFamily="2" charset="0"/>
              </a:defRPr>
            </a:lvl1pPr>
          </a:lstStyle>
          <a:p>
            <a:pPr>
              <a:defRPr/>
            </a:pPr>
            <a:r>
              <a:rPr lang="en-US" dirty="0" smtClean="0"/>
              <a:t>DHS Mini-Conference on Prevention 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aveling _Typewriter" pitchFamily="2" charset="0"/>
              </a:defRPr>
            </a:lvl1pPr>
          </a:lstStyle>
          <a:p>
            <a:pPr>
              <a:defRPr/>
            </a:pPr>
            <a:r>
              <a:rPr lang="en-US" dirty="0" smtClean="0"/>
              <a:t>January 15, 2009</a:t>
            </a: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363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raveling _Typewriter" pitchFamily="2" charset="0"/>
              </a:defRPr>
            </a:lvl1pPr>
          </a:lstStyle>
          <a:p>
            <a:pPr>
              <a:defRPr/>
            </a:pPr>
            <a:r>
              <a:rPr lang="en-US" dirty="0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5550"/>
            <a:ext cx="297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aveling _Typewriter" pitchFamily="2" charset="0"/>
              </a:defRPr>
            </a:lvl1pPr>
          </a:lstStyle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6503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aveling _Typewriter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aveling _Typewriter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aveling _Typewriter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aveling _Typewriter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aveling _Typewri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DHS Mini-Conference on Prevention 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January 15, 2009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Lane County Prevention Program    www.lanecounty.org/prevention</a:t>
            </a:r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893FE5-F3A8-4421-A27F-3BF465AB17FF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What’s happening in prevention</a:t>
            </a:r>
            <a:r>
              <a:rPr lang="en-US" baseline="0" dirty="0" smtClean="0"/>
              <a:t> in Lane County? What sort of prevention is happening specific to alcohol and drugs? 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Availability</a:t>
            </a:r>
          </a:p>
          <a:p>
            <a:r>
              <a:rPr lang="en-US" dirty="0" smtClean="0"/>
              <a:t>Disapproval – peer &amp; parental</a:t>
            </a:r>
          </a:p>
          <a:p>
            <a:r>
              <a:rPr lang="en-US" dirty="0" smtClean="0"/>
              <a:t>Community norms</a:t>
            </a:r>
            <a:r>
              <a:rPr lang="en-US" baseline="0" dirty="0" smtClean="0"/>
              <a:t> and attitudes</a:t>
            </a:r>
          </a:p>
          <a:p>
            <a:r>
              <a:rPr lang="en-US" baseline="0" dirty="0" smtClean="0"/>
              <a:t>Perception of getting caught “enforcement”</a:t>
            </a:r>
          </a:p>
          <a:p>
            <a:r>
              <a:rPr lang="en-US" baseline="0" dirty="0" smtClean="0"/>
              <a:t>Advertising and promotion</a:t>
            </a:r>
          </a:p>
          <a:p>
            <a:r>
              <a:rPr lang="en-US" baseline="0" dirty="0" smtClean="0"/>
              <a:t>Price</a:t>
            </a:r>
          </a:p>
          <a:p>
            <a:r>
              <a:rPr lang="en-US" baseline="0" dirty="0" smtClean="0"/>
              <a:t>Product placement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Will changes in laws contribute to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6A6E5-E64A-4118-B90B-1FD2E9AF6D3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4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2014 Student</a:t>
            </a:r>
            <a:r>
              <a:rPr lang="en-US" baseline="0" dirty="0" smtClean="0"/>
              <a:t> Wellness Survey Data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Dark line = state average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Percent of students that said it would be “sort of easy” or “very easy” to get marijuana: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7.9%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6.4%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36.6%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29.8%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65.8%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66.0%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DF5B0E-8CA9-4F39-BB77-89814FD520A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2014 Student</a:t>
            </a:r>
            <a:r>
              <a:rPr lang="en-US" baseline="0" dirty="0" smtClean="0"/>
              <a:t> Wellness Survey Data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Dark line = state average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Percent of students that “somewhat disapprove” or “strongly disapprove” for someone their age to use marijuana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78.5%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77.1%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65.0%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69.4%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47.5%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48.7%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DF5B0E-8CA9-4F39-BB77-89814FD520A0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2014 Student</a:t>
            </a:r>
            <a:r>
              <a:rPr lang="en-US" baseline="0" dirty="0" smtClean="0"/>
              <a:t> Wellness Survey Data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Dark line = state average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Percent of students that think there is “moderate risk” or “great risk” of harming themselves if they use marijuana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47.8%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6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50.8%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30.8%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8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39.9%</a:t>
            </a:r>
          </a:p>
          <a:p>
            <a:pPr>
              <a:spcBef>
                <a:spcPct val="0"/>
              </a:spcBef>
            </a:pPr>
            <a:endParaRPr lang="en-US" baseline="0" dirty="0" smtClean="0"/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Lane: 22.2%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11</a:t>
            </a:r>
            <a:r>
              <a:rPr lang="en-US" baseline="30000" dirty="0" smtClean="0"/>
              <a:t>th</a:t>
            </a:r>
            <a:r>
              <a:rPr lang="en-US" baseline="0" dirty="0" smtClean="0"/>
              <a:t> State: 22.9%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DF5B0E-8CA9-4F39-BB77-89814FD520A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224" indent="-232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082" indent="-232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941" indent="-232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800" indent="-2329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46C17A-5796-4E64-8062-1BEBCFF41AC5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6570665" y="9108506"/>
            <a:ext cx="261936" cy="2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71A80A8-EC17-482B-99A9-51F74BCD0B32}" type="slidenum">
              <a:rPr lang="en-US" altLang="en-US" sz="1300">
                <a:solidFill>
                  <a:srgbClr val="FFFFFF"/>
                </a:solidFill>
                <a:ea typeface="ＭＳ Ｐゴシック" charset="-128"/>
              </a:rPr>
              <a:pPr algn="r" eaLnBrk="1" hangingPunct="1"/>
              <a:t>19</a:t>
            </a:fld>
            <a:endParaRPr lang="en-US" altLang="en-US" sz="130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12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701675"/>
            <a:ext cx="4654550" cy="3492500"/>
          </a:xfrm>
          <a:ln/>
        </p:spPr>
      </p:sp>
      <p:sp>
        <p:nvSpPr>
          <p:cNvPr id="512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24086"/>
            <a:ext cx="5203825" cy="4356172"/>
          </a:xfrm>
          <a:noFill/>
        </p:spPr>
        <p:txBody>
          <a:bodyPr lIns="93132" tIns="46565" rIns="93132" bIns="46565"/>
          <a:lstStyle/>
          <a:p>
            <a:pPr>
              <a:buFont typeface="Arial" pitchFamily="34" charset="0"/>
              <a:buChar char="•"/>
              <a:defRPr/>
            </a:pPr>
            <a:r>
              <a:rPr lang="en-US" sz="1400" dirty="0" smtClean="0"/>
              <a:t>A really important concept that the research has taught us is that it’s most cost-effective to get </a:t>
            </a:r>
            <a:r>
              <a:rPr lang="en-US" sz="1400" u="sng" dirty="0" smtClean="0"/>
              <a:t>the right support to the right people</a:t>
            </a:r>
            <a:r>
              <a:rPr lang="en-US" sz="1400" dirty="0" smtClean="0"/>
              <a:t>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/>
              <a:t>Not everyone needs the highest intensity level of intervention, but some people need more support than others.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/>
              <a:t>About 75% of youth are basically doing ok and can benefit from “universal” supports – that is, basic supports provided to everyone. All families and all kids need help, guidance, and support from time to time. These are kids in the GREEN zone.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/>
              <a:t>Some families and some kids need more support and guidance – about 15% or so might be considered “at risk” and would benefit from somewhat more intensive interventions and supports. These are kids in the YELLOW zone.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 smtClean="0"/>
              <a:t>About 5-10% are at the top of the pyramid– these highest-risk families and kids would benefit from the highest-intensity interventions. These are kids in the RED zone.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kern="1200" dirty="0" smtClean="0">
                <a:solidFill>
                  <a:schemeClr val="tx1"/>
                </a:solidFill>
                <a:latin typeface="Traveling _Typewriter" pitchFamily="2" charset="0"/>
                <a:ea typeface="+mn-ea"/>
                <a:cs typeface="+mn-cs"/>
              </a:rPr>
              <a:t>Families and kids might be at risk for a number of reasons – </a:t>
            </a:r>
            <a:r>
              <a:rPr lang="en-US" sz="1400" kern="1200" dirty="0" smtClean="0">
                <a:solidFill>
                  <a:schemeClr val="tx1"/>
                </a:solidFill>
                <a:latin typeface="Traveling _Typewriter" pitchFamily="2" charset="0"/>
                <a:ea typeface="+mn-ea"/>
                <a:cs typeface="Times New Roman" pitchFamily="1" charset="0"/>
              </a:rPr>
              <a:t>Poverty, living in a high poverty/high crime neighborhoods, higher levels of stress and chaos in the family, single parenthood, marital conflict or multiple marital transitions, parental depression or substance abuse, social isolation – all of these conditions make it harder to be a good parent, provide positive opportunities, and to ensure positive influences on the child. Especially poverty. We could do a lot to alleviate these problems by alleviating poverty. </a:t>
            </a:r>
            <a:r>
              <a:rPr lang="en-US" sz="1400" u="sng" kern="1200" dirty="0" smtClean="0">
                <a:solidFill>
                  <a:schemeClr val="tx1"/>
                </a:solidFill>
                <a:latin typeface="Traveling _Typewriter" pitchFamily="2" charset="0"/>
                <a:ea typeface="+mn-ea"/>
                <a:cs typeface="Times New Roman" pitchFamily="1" charset="0"/>
              </a:rPr>
              <a:t>But it’s important to recognize that these problems are not exclusive to poor people by any means. </a:t>
            </a:r>
          </a:p>
          <a:p>
            <a:pPr>
              <a:defRPr/>
            </a:pPr>
            <a:endParaRPr lang="en-US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400" b="1" u="sng" dirty="0" smtClean="0"/>
              <a:t>Ideally, a community would have varying levels of support to meet the needs of all youth and their families at all levels of need.</a:t>
            </a:r>
            <a:endParaRPr lang="en-US" sz="1400" b="1" u="sng" dirty="0"/>
          </a:p>
        </p:txBody>
      </p:sp>
      <p:sp>
        <p:nvSpPr>
          <p:cNvPr id="5126" name="Slide Number Placeholder 3"/>
          <p:cNvSpPr txBox="1">
            <a:spLocks noGrp="1"/>
          </p:cNvSpPr>
          <p:nvPr/>
        </p:nvSpPr>
        <p:spPr bwMode="auto">
          <a:xfrm>
            <a:off x="3886201" y="8848170"/>
            <a:ext cx="2970213" cy="46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32" tIns="46565" rIns="93132" bIns="4656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23FEDC4-D1EE-4D1C-83F9-69986396FD8D}" type="slidenum">
              <a:rPr lang="en-US" altLang="en-US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19</a:t>
            </a:fld>
            <a:endParaRPr lang="en-US" altLang="en-US" sz="13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84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and national data such as Oregon SWS</a:t>
            </a:r>
            <a:r>
              <a:rPr lang="en-US" baseline="0" dirty="0" smtClean="0"/>
              <a:t> and OHT</a:t>
            </a:r>
          </a:p>
          <a:p>
            <a:r>
              <a:rPr lang="en-US" baseline="0" dirty="0" smtClean="0"/>
              <a:t>Create our own surveys such 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Retail scanning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Community attitudes &amp; perceptions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Program evaluation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Use this for: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Assessment as part of the SPF process (monitoring trends, understanding community)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Grant writing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Evaluation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Advocacy &amp; education efforts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8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 smtClean="0">
                <a:solidFill>
                  <a:schemeClr val="accent3">
                    <a:lumMod val="75000"/>
                  </a:schemeClr>
                </a:solidFill>
                <a:latin typeface="Lobster 1.4" pitchFamily="50" charset="0"/>
              </a:rPr>
              <a:t>What is Health in All Policies?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Lobster 1.4" pitchFamily="50" charset="0"/>
              </a:rPr>
              <a:t>Health in All Policies </a:t>
            </a:r>
            <a:r>
              <a:rPr lang="en-US" sz="1200" dirty="0" smtClean="0"/>
              <a:t>or “healthy public policy” is based on the idea that health starts with </a:t>
            </a:r>
            <a:r>
              <a:rPr lang="en-US" sz="1200" b="0" dirty="0" smtClean="0"/>
              <a:t>where people</a:t>
            </a:r>
            <a:r>
              <a:rPr lang="en-US" sz="1200" b="0" baseline="0" dirty="0" smtClean="0"/>
              <a:t> </a:t>
            </a:r>
            <a:r>
              <a:rPr lang="en-US" sz="3600" b="0" dirty="0" smtClean="0">
                <a:solidFill>
                  <a:schemeClr val="accent6"/>
                </a:solidFill>
                <a:latin typeface="Aracne Condensed Regular" panose="02000508000000020004" pitchFamily="2" charset="0"/>
              </a:rPr>
              <a:t>live</a:t>
            </a:r>
            <a:r>
              <a:rPr lang="en-US" sz="2400" b="0" dirty="0" smtClean="0">
                <a:latin typeface="Aracne Condensed Regular" panose="02000508000000020004" pitchFamily="2" charset="0"/>
              </a:rPr>
              <a:t>, </a:t>
            </a:r>
            <a:r>
              <a:rPr lang="en-US" sz="3600" b="0" dirty="0" smtClean="0">
                <a:solidFill>
                  <a:schemeClr val="accent1"/>
                </a:solidFill>
                <a:latin typeface="Aracne Condensed Regular" panose="02000508000000020004" pitchFamily="2" charset="0"/>
              </a:rPr>
              <a:t>work</a:t>
            </a:r>
            <a:r>
              <a:rPr lang="en-US" sz="2400" b="0" dirty="0" smtClean="0">
                <a:latin typeface="Aracne Condensed Regular" panose="02000508000000020004" pitchFamily="2" charset="0"/>
              </a:rPr>
              <a:t>, </a:t>
            </a:r>
            <a:r>
              <a:rPr lang="en-US" sz="3600" b="0" dirty="0" smtClean="0">
                <a:solidFill>
                  <a:schemeClr val="accent2">
                    <a:lumMod val="75000"/>
                  </a:schemeClr>
                </a:solidFill>
                <a:latin typeface="Aracne Condensed Regular" panose="02000508000000020004" pitchFamily="2" charset="0"/>
              </a:rPr>
              <a:t>learn</a:t>
            </a:r>
            <a:r>
              <a:rPr lang="en-US" sz="2400" b="0" dirty="0" smtClean="0">
                <a:latin typeface="Aracne Condensed Regular" panose="02000508000000020004" pitchFamily="2" charset="0"/>
              </a:rPr>
              <a:t> </a:t>
            </a:r>
            <a:r>
              <a:rPr lang="en-US" sz="2400" b="0" dirty="0" smtClean="0">
                <a:solidFill>
                  <a:schemeClr val="accent4"/>
                </a:solidFill>
                <a:latin typeface="Aracne Condensed Regular" panose="02000508000000020004" pitchFamily="2" charset="0"/>
              </a:rPr>
              <a:t>&amp;</a:t>
            </a:r>
            <a:r>
              <a:rPr lang="en-US" sz="2400" b="0" dirty="0" smtClean="0">
                <a:latin typeface="Aracne Condensed Regular" panose="02000508000000020004" pitchFamily="2" charset="0"/>
              </a:rPr>
              <a:t> </a:t>
            </a:r>
            <a:r>
              <a:rPr lang="en-US" sz="3600" b="0" dirty="0" smtClean="0">
                <a:solidFill>
                  <a:schemeClr val="accent4"/>
                </a:solidFill>
                <a:latin typeface="Aracne Condensed Regular" panose="02000508000000020004" pitchFamily="2" charset="0"/>
              </a:rPr>
              <a:t>play</a:t>
            </a:r>
            <a:r>
              <a:rPr lang="en-US" sz="3600" b="0" dirty="0" smtClean="0">
                <a:latin typeface="Aracne Condensed Regular" panose="02000508000000020004" pitchFamily="2" charset="0"/>
              </a:rPr>
              <a:t> </a:t>
            </a:r>
            <a:r>
              <a:rPr lang="en-US" sz="1200" b="0" dirty="0" smtClean="0"/>
              <a:t>and </a:t>
            </a:r>
            <a:r>
              <a:rPr lang="en-US" sz="1200" dirty="0" smtClean="0"/>
              <a:t>that individual and community health is influenced by more than just individual choices</a:t>
            </a:r>
            <a:endParaRPr lang="en-US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 smtClean="0"/>
              <a:t>Health in All Policies is governed by several key principles: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Health</a:t>
            </a:r>
            <a:r>
              <a:rPr lang="en-US" baseline="0" dirty="0" smtClean="0"/>
              <a:t> starts long before illness – it starts in our families, schools, workplaces and communities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All individuals should have the opportunity to make the choices that allow them to live long, productive lives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Lane County government </a:t>
            </a:r>
            <a:r>
              <a:rPr lang="en-US" u="sng" baseline="0" dirty="0" smtClean="0"/>
              <a:t>can and does</a:t>
            </a:r>
            <a:r>
              <a:rPr lang="en-US" u="none" baseline="0" dirty="0" smtClean="0"/>
              <a:t> </a:t>
            </a:r>
            <a:r>
              <a:rPr lang="en-US" baseline="0" dirty="0" smtClean="0"/>
              <a:t>influence health in many of its decisions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One place to start is the programs, policies and action items that go before the Board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1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</a:t>
            </a:r>
            <a:r>
              <a:rPr lang="en-US" baseline="0" dirty="0" smtClean="0"/>
              <a:t> 3 drugs of abuse in Lane County among young adults are alcohol, marijuana, and prescription drugs.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do we care?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D819C-9EEB-439F-91DE-E6E1C37A2A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8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1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1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6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else does this matter?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7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</a:t>
            </a:r>
            <a:r>
              <a:rPr lang="en-US" baseline="0" dirty="0" smtClean="0"/>
              <a:t> so much science and research that tells us that the earlier we can prevent a problem, experience or condition from occurring, the better the chances for positive health outcomes. The people who are costing us the most in healthcare expenses are experiencing these risk factors – alcohol or drug use, abuse, violence, etc. – at a very young 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what age does the brain fully develop?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Last part of the brain is the prefrontal cortex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DHS Mini-Conference on Prevention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15,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Lane County Prevention Program    www.lanecounty.org/prevention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009F69A-60A6-46ED-B30E-4E564BE2970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8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latin typeface="Eurostile-Black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BFE1A-5EB7-4508-9A26-A9104D590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3049-281E-4F36-85C0-2F5CDD26A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090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46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30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180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87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651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669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943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6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19C00-1D05-490A-8CAB-CB501D408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77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688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949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269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42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68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900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112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133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284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58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3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812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698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24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29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439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182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138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966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839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58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65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789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241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70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610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03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84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7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15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50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33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91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00508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Roboto Cn" pitchFamily="2" charset="0"/>
                <a:ea typeface="Roboto Cn" pitchFamily="2" charset="0"/>
              </a:defRPr>
            </a:lvl1pPr>
            <a:lvl2pPr>
              <a:defRPr b="1">
                <a:latin typeface="Roboto Cn" pitchFamily="2" charset="0"/>
                <a:ea typeface="Roboto Cn" pitchFamily="2" charset="0"/>
              </a:defRPr>
            </a:lvl2pPr>
            <a:lvl3pPr>
              <a:defRPr b="1">
                <a:latin typeface="Roboto Cn" pitchFamily="2" charset="0"/>
                <a:ea typeface="Roboto Cn" pitchFamily="2" charset="0"/>
              </a:defRPr>
            </a:lvl3pPr>
            <a:lvl4pPr>
              <a:defRPr b="1">
                <a:latin typeface="Roboto Cn" pitchFamily="2" charset="0"/>
                <a:ea typeface="Roboto Cn" pitchFamily="2" charset="0"/>
              </a:defRPr>
            </a:lvl4pPr>
            <a:lvl5pPr>
              <a:defRPr b="1">
                <a:latin typeface="Roboto Cn" pitchFamily="2" charset="0"/>
                <a:ea typeface="Roboto Cn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3F42-7DBD-4949-819F-7D894EA90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88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4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26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23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07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691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18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92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33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60CD-FB71-4873-ADCE-E3ACE534B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4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42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9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63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74638"/>
            <a:ext cx="8229600" cy="1265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75FD97-005F-4C00-A597-A82D0B414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88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50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71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0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43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20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77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7A83-BE3C-4576-BF76-98445E249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88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74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48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14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58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52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90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20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86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8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8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7EC9-EC2F-448C-96CD-E11054073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85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71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81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48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26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81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21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13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latin typeface="Eurostile-Black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BFE1A-5EB7-4508-9A26-A9104D5900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6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00508000000020004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Roboto Cn" pitchFamily="2" charset="0"/>
                <a:ea typeface="Roboto Cn" pitchFamily="2" charset="0"/>
              </a:defRPr>
            </a:lvl1pPr>
            <a:lvl2pPr>
              <a:defRPr b="1">
                <a:latin typeface="Roboto Cn" pitchFamily="2" charset="0"/>
                <a:ea typeface="Roboto Cn" pitchFamily="2" charset="0"/>
              </a:defRPr>
            </a:lvl2pPr>
            <a:lvl3pPr>
              <a:defRPr b="1">
                <a:latin typeface="Roboto Cn" pitchFamily="2" charset="0"/>
                <a:ea typeface="Roboto Cn" pitchFamily="2" charset="0"/>
              </a:defRPr>
            </a:lvl3pPr>
            <a:lvl4pPr>
              <a:defRPr b="1">
                <a:latin typeface="Roboto Cn" pitchFamily="2" charset="0"/>
                <a:ea typeface="Roboto Cn" pitchFamily="2" charset="0"/>
              </a:defRPr>
            </a:lvl4pPr>
            <a:lvl5pPr>
              <a:defRPr b="1">
                <a:latin typeface="Roboto Cn" pitchFamily="2" charset="0"/>
                <a:ea typeface="Roboto Cn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3F42-7DBD-4949-819F-7D894EA905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5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60CD-FB71-4873-ADCE-E3ACE534BB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4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3A6B6-E219-407C-861E-10A50D0D4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7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7A83-BE3C-4576-BF76-98445E2490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71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7EC9-EC2F-448C-96CD-E11054073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9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3A6B6-E219-407C-861E-10A50D0D4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01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1AE8-C2B7-4E1C-A8BB-D363E938A8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75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A7BEF-9028-4CF9-B020-1B04D28E9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10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3885-89DC-4FF5-B5F0-ECAB5E79E4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02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43049-281E-4F36-85C0-2F5CDD26A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21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19C00-1D05-490A-8CAB-CB501D4089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6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79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08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1AE8-C2B7-4E1C-A8BB-D363E938A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781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18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6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47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95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25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39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31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64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80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60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A7BEF-9028-4CF9-B020-1B04D28E9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11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05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1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70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98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61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32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85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01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274638"/>
            <a:ext cx="8229600" cy="1265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75FD97-005F-4C00-A597-A82D0B4147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C3885-89DC-4FF5-B5F0-ECAB5E79E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09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31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50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33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48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94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8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26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90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18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FFFF00"/>
                </a:solidFill>
                <a:latin typeface="Lobster 1.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urostile-Black" pitchFamily="2" charset="0"/>
              </a:defRPr>
            </a:lvl1pPr>
          </a:lstStyle>
          <a:p>
            <a:pPr>
              <a:defRPr/>
            </a:pPr>
            <a:fld id="{11338BF2-D76E-4CE0-AF3D-8B5DE065D6C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71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Relationship Id="rId46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45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4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slideLayout" Target="../slideLayouts/slideLayout9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99CC"/>
            </a:gs>
            <a:gs pos="100000">
              <a:schemeClr val="tx2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fld id="{DDDAA66C-B7D6-4FFA-8FF3-5C73A22B03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662" r:id="rId45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aveling _Typewriter" pitchFamily="2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Traveling _Typewriter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Traveling _Typewriter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Traveling _Typewriter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Traveling _Typewriter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Traveling _Typewriter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C92AC51-B14D-4DB4-8685-68A366A7E8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DE19713-15B8-419B-9621-947B08712E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18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99CC"/>
            </a:gs>
            <a:gs pos="100000">
              <a:schemeClr val="tx2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aveling _Typewriter" pitchFamily="2" charset="0"/>
              </a:defRPr>
            </a:lvl1pPr>
          </a:lstStyle>
          <a:p>
            <a:pPr>
              <a:defRPr/>
            </a:pPr>
            <a:fld id="{DDDAA66C-B7D6-4FFA-8FF3-5C73A22B03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804" r:id="rId36"/>
    <p:sldLayoutId id="2147483805" r:id="rId37"/>
    <p:sldLayoutId id="2147483806" r:id="rId38"/>
    <p:sldLayoutId id="2147483807" r:id="rId39"/>
    <p:sldLayoutId id="2147483808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aveling _Typewriter" pitchFamily="2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Traveling _Typewriter" pitchFamily="2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Traveling _Typewriter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Traveling _Typewriter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Traveling _Typewriter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Traveling _Typewriter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16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72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7F5E22-AE5A-44F4-B592-CC23B6484E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66D0754-69F4-4E3C-BCE3-32717DAF5A1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59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2KJke51XdVN1WkAMTOjzbkF/SIG=1313hfcbh/EXP=1305857525/**http:/i2.photobucket.com/albums/y47/DRon15/CDSM%20Images/facebook_icon.png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rds.yahoo.com/_ylt=A2KJke51XdVN1WkAMTOjzbkF/SIG=1313hfcbh/EXP=1305857525/**http:/i2.photobucket.com/albums/y47/DRon15/CDSM%20Images/facebook_icon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600" y="3717554"/>
            <a:ext cx="6400800" cy="706003"/>
          </a:xfrm>
        </p:spPr>
        <p:txBody>
          <a:bodyPr/>
          <a:lstStyle/>
          <a:p>
            <a:r>
              <a:rPr lang="en-US" sz="4400" dirty="0" smtClean="0">
                <a:latin typeface="Aracne Condensed Regular" panose="02000508000000020004" pitchFamily="2" charset="0"/>
              </a:rPr>
              <a:t>Lane County Public Health</a:t>
            </a:r>
            <a:endParaRPr lang="en-US" sz="4400" dirty="0">
              <a:latin typeface="Aracne Condensed Regular" panose="02000508000000020004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29585" y="1773655"/>
            <a:ext cx="8013866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bg1"/>
                </a:solidFill>
                <a:latin typeface="Eurostile-Black" pitchFamily="2" charset="0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125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prevention</a:t>
            </a:r>
            <a:endParaRPr lang="en-US" sz="125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789" y="798802"/>
            <a:ext cx="6844501" cy="1470025"/>
          </a:xfrm>
        </p:spPr>
        <p:txBody>
          <a:bodyPr/>
          <a:lstStyle/>
          <a:p>
            <a:pPr algn="l"/>
            <a:r>
              <a:rPr lang="en-US" sz="72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obster 1.4" pitchFamily="50" charset="0"/>
              </a:rPr>
              <a:t>Rx Drug Abuse</a:t>
            </a:r>
            <a:endParaRPr lang="en-US" sz="72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obster 1.4" pitchFamily="50" charset="0"/>
            </a:endParaRPr>
          </a:p>
        </p:txBody>
      </p:sp>
      <p:pic>
        <p:nvPicPr>
          <p:cNvPr id="6" name="Picture 5" descr="preventionlane-logo198x940-WP.png"/>
          <p:cNvPicPr>
            <a:picLocks noChangeAspect="1"/>
          </p:cNvPicPr>
          <p:nvPr/>
        </p:nvPicPr>
        <p:blipFill>
          <a:blip r:embed="rId3" cstate="print"/>
          <a:srcRect l="1757" t="6554" r="1857" b="8840"/>
          <a:stretch>
            <a:fillRect/>
          </a:stretch>
        </p:blipFill>
        <p:spPr>
          <a:xfrm>
            <a:off x="1649500" y="4438545"/>
            <a:ext cx="6223000" cy="1150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2730" y="6474655"/>
            <a:ext cx="3886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chemeClr val="bg1"/>
                </a:solidFill>
                <a:latin typeface="Calibri"/>
                <a:cs typeface="+mn-cs"/>
              </a:rPr>
              <a:t>Source: Student Wellness </a:t>
            </a:r>
            <a:r>
              <a:rPr lang="en-US" sz="1800" i="1" dirty="0" smtClean="0">
                <a:solidFill>
                  <a:schemeClr val="bg1"/>
                </a:solidFill>
                <a:latin typeface="Calibri"/>
                <a:cs typeface="+mn-cs"/>
              </a:rPr>
              <a:t>Survey, 2014</a:t>
            </a:r>
            <a:endParaRPr lang="en-US" sz="1800" i="1" dirty="0">
              <a:solidFill>
                <a:schemeClr val="bg1"/>
              </a:solidFill>
              <a:latin typeface="Calibri"/>
              <a:cs typeface="+mn-cs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0" y="1379088"/>
            <a:ext cx="8771851" cy="516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6" t="46667" b="39694"/>
          <a:stretch/>
        </p:blipFill>
        <p:spPr bwMode="auto">
          <a:xfrm>
            <a:off x="6314635" y="5822470"/>
            <a:ext cx="1426133" cy="6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1359135" y="6046350"/>
            <a:ext cx="51054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-Black" pitchFamily="2" charset="0"/>
              </a:rPr>
              <a:t>11</a:t>
            </a:r>
            <a:r>
              <a:rPr lang="en-US" sz="1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-Black" pitchFamily="2" charset="0"/>
              </a:rPr>
              <a:t>th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-Black" pitchFamily="2" charset="0"/>
              </a:rPr>
              <a:t>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Eurostile-Black" pitchFamily="2" charset="0"/>
              </a:rPr>
              <a:t>Grade Students 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urostile-Black" pitchFamily="2" charset="0"/>
              </a:rPr>
              <a:t>– past 30 days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Eurostile-Black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</a:rPr>
              <a:t>30-day use in 11</a:t>
            </a:r>
            <a:r>
              <a:rPr lang="en-US" sz="6600" baseline="30000" dirty="0" smtClean="0">
                <a:solidFill>
                  <a:srgbClr val="FFFF00"/>
                </a:solidFill>
              </a:rPr>
              <a:t>th</a:t>
            </a:r>
            <a:r>
              <a:rPr lang="en-US" sz="6600" dirty="0" smtClean="0">
                <a:solidFill>
                  <a:srgbClr val="FFFF00"/>
                </a:solidFill>
              </a:rPr>
              <a:t> grade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2730" y="6474655"/>
            <a:ext cx="488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chemeClr val="bg1"/>
                </a:solidFill>
                <a:latin typeface="Calibri"/>
                <a:cs typeface="+mn-cs"/>
              </a:rPr>
              <a:t>Source: </a:t>
            </a:r>
            <a:r>
              <a:rPr lang="en-US" i="1" dirty="0" smtClean="0">
                <a:solidFill>
                  <a:schemeClr val="bg1"/>
                </a:solidFill>
                <a:latin typeface="Calibri"/>
              </a:rPr>
              <a:t>National Survey on Drug Use &amp; Health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86984" y="499491"/>
            <a:ext cx="7802380" cy="1143000"/>
          </a:xfrm>
        </p:spPr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</a:rPr>
              <a:t>Non-Medical Pain Reliever Use in Past year by Age</a:t>
            </a:r>
            <a:endParaRPr lang="en-US" sz="6600" dirty="0">
              <a:solidFill>
                <a:srgbClr val="FFFF0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17629423"/>
              </p:ext>
            </p:extLst>
          </p:nvPr>
        </p:nvGraphicFramePr>
        <p:xfrm>
          <a:off x="0" y="1873471"/>
          <a:ext cx="8169639" cy="498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53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3"/>
          <p:cNvGrpSpPr>
            <a:grpSpLocks/>
          </p:cNvGrpSpPr>
          <p:nvPr/>
        </p:nvGrpSpPr>
        <p:grpSpPr bwMode="auto">
          <a:xfrm>
            <a:off x="6384925" y="927100"/>
            <a:ext cx="2720975" cy="4876800"/>
            <a:chOff x="5562600" y="1143000"/>
            <a:chExt cx="2720622" cy="4876800"/>
          </a:xfrm>
        </p:grpSpPr>
        <p:pic>
          <p:nvPicPr>
            <p:cNvPr id="24580" name="Picture 5" descr="C:\Documents and Settings\lchscab\Local Settings\Temporary Internet Files\Content.IE5\JA6DYEM8\MP900400078[1].jp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 l="25714" t="8888" b="15556"/>
            <a:stretch>
              <a:fillRect/>
            </a:stretch>
          </p:blipFill>
          <p:spPr bwMode="auto">
            <a:xfrm>
              <a:off x="6225822" y="1143000"/>
              <a:ext cx="2057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6" descr="montage1_slide7 copy.jpg"/>
            <p:cNvPicPr>
              <a:picLocks noChangeAspect="1"/>
            </p:cNvPicPr>
            <p:nvPr/>
          </p:nvPicPr>
          <p:blipFill>
            <a:blip r:embed="rId4"/>
            <a:srcRect l="6395" t="7481" r="46603" b="20891"/>
            <a:stretch>
              <a:fillRect/>
            </a:stretch>
          </p:blipFill>
          <p:spPr bwMode="auto">
            <a:xfrm>
              <a:off x="5562600" y="2819400"/>
              <a:ext cx="16800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7" descr="montage1_slide7 copy.jpg"/>
            <p:cNvPicPr>
              <a:picLocks noChangeAspect="1"/>
            </p:cNvPicPr>
            <p:nvPr/>
          </p:nvPicPr>
          <p:blipFill>
            <a:blip r:embed="rId4"/>
            <a:srcRect l="39005" t="53722" r="18993" b="4495"/>
            <a:stretch>
              <a:fillRect/>
            </a:stretch>
          </p:blipFill>
          <p:spPr bwMode="auto">
            <a:xfrm>
              <a:off x="5943600" y="4953000"/>
              <a:ext cx="1501422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8" descr="montage1_slide7 copy.jpg"/>
            <p:cNvPicPr>
              <a:picLocks noChangeAspect="1"/>
            </p:cNvPicPr>
            <p:nvPr/>
          </p:nvPicPr>
          <p:blipFill>
            <a:blip r:embed="rId4"/>
            <a:srcRect l="51163" b="43295"/>
            <a:stretch>
              <a:fillRect/>
            </a:stretch>
          </p:blipFill>
          <p:spPr bwMode="auto">
            <a:xfrm>
              <a:off x="6477000" y="3810000"/>
              <a:ext cx="147004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866900"/>
            <a:ext cx="5694680" cy="4525963"/>
          </a:xfrm>
        </p:spPr>
        <p:txBody>
          <a:bodyPr/>
          <a:lstStyle/>
          <a:p>
            <a:pPr>
              <a:buFontTx/>
              <a:buNone/>
              <a:defRPr/>
            </a:pPr>
            <a:endParaRPr lang="en-US" dirty="0" smtClean="0"/>
          </a:p>
          <a:p>
            <a:pPr marL="63500" indent="-3175">
              <a:buFontTx/>
              <a:buNone/>
              <a:defRPr/>
            </a:pPr>
            <a:r>
              <a:rPr lang="en-US" dirty="0" smtClean="0"/>
              <a:t>of Americans who meet the medical criteria for </a:t>
            </a:r>
            <a:r>
              <a:rPr lang="en-US" sz="4000" b="1" dirty="0" smtClean="0">
                <a:solidFill>
                  <a:srgbClr val="FFC000"/>
                </a:solidFill>
                <a:latin typeface="Traveling _Typewriter" pitchFamily="2" charset="0"/>
              </a:rPr>
              <a:t>addiction</a:t>
            </a:r>
            <a:r>
              <a:rPr lang="en-US" sz="4000" dirty="0" smtClean="0">
                <a:solidFill>
                  <a:srgbClr val="FFC000"/>
                </a:solidFill>
                <a:latin typeface="Traveling _Typewriter" pitchFamily="2" charset="0"/>
              </a:rPr>
              <a:t> </a:t>
            </a:r>
            <a:r>
              <a:rPr lang="en-US" dirty="0" smtClean="0"/>
              <a:t>started smoking, drinking, or using other drugs</a:t>
            </a:r>
          </a:p>
          <a:p>
            <a:pPr marL="63500" indent="-63500">
              <a:buFontTx/>
              <a:buNone/>
              <a:defRPr/>
            </a:pPr>
            <a:r>
              <a:rPr lang="en-US" sz="5400" b="1" dirty="0" smtClean="0">
                <a:latin typeface="Traveling _Typewriter" pitchFamily="2" charset="0"/>
              </a:rPr>
              <a:t>before age 18. </a:t>
            </a:r>
            <a:endParaRPr lang="en-US" sz="2400" b="1" dirty="0" smtClean="0">
              <a:latin typeface="Traveling _Typewriter" pitchFamily="2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92147" y="-50801"/>
            <a:ext cx="2981906" cy="318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20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%</a:t>
            </a:r>
            <a:endParaRPr lang="en-US" sz="20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6022" y="-53734"/>
            <a:ext cx="2770778" cy="3154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9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?</a:t>
            </a:r>
            <a:endParaRPr lang="en-US" sz="19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3"/>
          <p:cNvGrpSpPr>
            <a:grpSpLocks/>
          </p:cNvGrpSpPr>
          <p:nvPr/>
        </p:nvGrpSpPr>
        <p:grpSpPr bwMode="auto">
          <a:xfrm>
            <a:off x="6384925" y="927100"/>
            <a:ext cx="2720975" cy="4876800"/>
            <a:chOff x="5562600" y="1143000"/>
            <a:chExt cx="2720622" cy="4876800"/>
          </a:xfrm>
        </p:grpSpPr>
        <p:pic>
          <p:nvPicPr>
            <p:cNvPr id="24580" name="Picture 5" descr="C:\Documents and Settings\lchscab\Local Settings\Temporary Internet Files\Content.IE5\JA6DYEM8\MP900400078[1].jpg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 l="25714" t="8888" b="15556"/>
            <a:stretch>
              <a:fillRect/>
            </a:stretch>
          </p:blipFill>
          <p:spPr bwMode="auto">
            <a:xfrm>
              <a:off x="6225822" y="1143000"/>
              <a:ext cx="2057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6" descr="montage1_slide7 copy.jpg"/>
            <p:cNvPicPr>
              <a:picLocks noChangeAspect="1"/>
            </p:cNvPicPr>
            <p:nvPr/>
          </p:nvPicPr>
          <p:blipFill>
            <a:blip r:embed="rId4"/>
            <a:srcRect l="6395" t="7481" r="46603" b="20891"/>
            <a:stretch>
              <a:fillRect/>
            </a:stretch>
          </p:blipFill>
          <p:spPr bwMode="auto">
            <a:xfrm>
              <a:off x="5562600" y="2819400"/>
              <a:ext cx="16800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7" descr="montage1_slide7 copy.jpg"/>
            <p:cNvPicPr>
              <a:picLocks noChangeAspect="1"/>
            </p:cNvPicPr>
            <p:nvPr/>
          </p:nvPicPr>
          <p:blipFill>
            <a:blip r:embed="rId4"/>
            <a:srcRect l="39005" t="53722" r="18993" b="4495"/>
            <a:stretch>
              <a:fillRect/>
            </a:stretch>
          </p:blipFill>
          <p:spPr bwMode="auto">
            <a:xfrm>
              <a:off x="5943600" y="4953000"/>
              <a:ext cx="1501422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8" descr="montage1_slide7 copy.jpg"/>
            <p:cNvPicPr>
              <a:picLocks noChangeAspect="1"/>
            </p:cNvPicPr>
            <p:nvPr/>
          </p:nvPicPr>
          <p:blipFill>
            <a:blip r:embed="rId4"/>
            <a:srcRect l="51163" b="43295"/>
            <a:stretch>
              <a:fillRect/>
            </a:stretch>
          </p:blipFill>
          <p:spPr bwMode="auto">
            <a:xfrm>
              <a:off x="6477000" y="3810000"/>
              <a:ext cx="147004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437058" y="-50800"/>
            <a:ext cx="551144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90%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79120" y="1866900"/>
            <a:ext cx="56946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1"/>
                </a:solidFill>
                <a:latin typeface="+mj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j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endParaRPr lang="en-US" kern="0" smtClean="0"/>
          </a:p>
          <a:p>
            <a:pPr marL="63500" indent="-3175">
              <a:buFontTx/>
              <a:buNone/>
              <a:defRPr/>
            </a:pPr>
            <a:r>
              <a:rPr lang="en-US" kern="0" smtClean="0"/>
              <a:t>of Americans who meet the medical criteria for </a:t>
            </a:r>
            <a:r>
              <a:rPr lang="en-US" sz="4000" kern="0" smtClean="0">
                <a:solidFill>
                  <a:srgbClr val="FFC000"/>
                </a:solidFill>
                <a:latin typeface="Traveling _Typewriter" pitchFamily="2" charset="0"/>
              </a:rPr>
              <a:t>addiction </a:t>
            </a:r>
            <a:r>
              <a:rPr lang="en-US" kern="0" smtClean="0"/>
              <a:t>started smoking, drinking, or using other drugs</a:t>
            </a:r>
          </a:p>
          <a:p>
            <a:pPr marL="63500" indent="-63500">
              <a:buFontTx/>
              <a:buNone/>
              <a:defRPr/>
            </a:pPr>
            <a:r>
              <a:rPr lang="en-US" sz="5400" kern="0" smtClean="0">
                <a:latin typeface="Traveling _Typewriter" pitchFamily="2" charset="0"/>
              </a:rPr>
              <a:t>before age 18. </a:t>
            </a:r>
            <a:endParaRPr lang="en-US" sz="2400" kern="0" smtClean="0">
              <a:latin typeface="Traveling _Typewriter" pitchFamily="2" charset="0"/>
            </a:endParaRPr>
          </a:p>
          <a:p>
            <a:pPr>
              <a:defRPr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087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2151"/>
            <a:ext cx="7543800" cy="2308324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What influences use?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48" y="2990376"/>
            <a:ext cx="4557796" cy="45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882088"/>
              </p:ext>
            </p:extLst>
          </p:nvPr>
        </p:nvGraphicFramePr>
        <p:xfrm>
          <a:off x="407773" y="210682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121384"/>
            <a:ext cx="7315200" cy="1508105"/>
          </a:xfrm>
          <a:prstGeom prst="rect">
            <a:avLst/>
          </a:prstGeom>
          <a:solidFill>
            <a:srgbClr val="0099CC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Availability: 6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8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&amp; 11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351010" y="762000"/>
            <a:ext cx="7315200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2014 Student Wellness Survey</a:t>
            </a:r>
            <a:r>
              <a:rPr lang="en-US" altLang="en-US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 </a:t>
            </a:r>
            <a:endParaRPr lang="en-US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52400" y="1685092"/>
            <a:ext cx="8610600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Percent of students that said it would be “sort of easy” or “very easy” to get…</a:t>
            </a:r>
            <a:endParaRPr lang="en-US" altLang="en-US" sz="1100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47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562163"/>
              </p:ext>
            </p:extLst>
          </p:nvPr>
        </p:nvGraphicFramePr>
        <p:xfrm>
          <a:off x="407773" y="210682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121384"/>
            <a:ext cx="7315200" cy="1508105"/>
          </a:xfrm>
          <a:prstGeom prst="rect">
            <a:avLst/>
          </a:prstGeom>
          <a:solidFill>
            <a:srgbClr val="0099CC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Disapproval: 6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8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&amp; 11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351010" y="762000"/>
            <a:ext cx="7315200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2014 Student Wellness Survey</a:t>
            </a:r>
            <a:r>
              <a:rPr lang="en-US" altLang="en-US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 </a:t>
            </a:r>
            <a:endParaRPr lang="en-US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52400" y="1524000"/>
            <a:ext cx="86106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Percent of students that “somewhat disapprove” or “strongly disapprove” for someone their age to use…</a:t>
            </a:r>
            <a:endParaRPr lang="en-US" altLang="en-US" sz="1100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13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703855"/>
              </p:ext>
            </p:extLst>
          </p:nvPr>
        </p:nvGraphicFramePr>
        <p:xfrm>
          <a:off x="407773" y="210682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Eurostile-Black" pitchFamily="2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121384"/>
            <a:ext cx="7924800" cy="1508105"/>
          </a:xfrm>
          <a:prstGeom prst="rect">
            <a:avLst/>
          </a:prstGeom>
          <a:solidFill>
            <a:srgbClr val="0099CC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Perceived harm: 6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8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  <a:r>
              <a:rPr lang="en-US" altLang="en-US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 &amp; 11</a:t>
            </a:r>
            <a:r>
              <a:rPr lang="en-US" altLang="en-US" sz="7200" b="1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cne Condensed Regular" panose="020B0604020202020204" charset="0"/>
              </a:rPr>
              <a:t>th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351010" y="762000"/>
            <a:ext cx="7315200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2014 Student Wellness Survey</a:t>
            </a:r>
            <a:r>
              <a:rPr lang="en-US" altLang="en-US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 </a:t>
            </a:r>
            <a:endParaRPr lang="en-US" alt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52400" y="1524000"/>
            <a:ext cx="861060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 smtClean="0">
              <a:solidFill>
                <a:prstClr val="black"/>
              </a:solidFill>
              <a:latin typeface="Tw Cen MT" panose="020B06020201040206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Eurostile-Black" pitchFamily="2" charset="0"/>
              </a:rPr>
              <a:t>Percent of students that think there is “moderate risk” or “great risk” of harming themselves if they…</a:t>
            </a:r>
            <a:endParaRPr lang="en-US" altLang="en-US" sz="1100" dirty="0" smtClean="0">
              <a:solidFill>
                <a:prstClr val="black">
                  <a:lumMod val="75000"/>
                  <a:lumOff val="25000"/>
                </a:prstClr>
              </a:solidFill>
              <a:latin typeface="Eurostile-Black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altLang="en-US" sz="10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3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4813300"/>
            <a:ext cx="8229600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prevention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6800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08200" y="2631956"/>
            <a:ext cx="70358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multiple approaches </a:t>
            </a:r>
          </a:p>
          <a:p>
            <a:pPr algn="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sustained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and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reinforced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over 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</a:p>
          <a:p>
            <a:pPr algn="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long period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of time.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  <a:p>
            <a:pPr algn="r">
              <a:defRPr/>
            </a:pP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8200" y="1562880"/>
            <a:ext cx="999490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what </a:t>
            </a:r>
            <a:r>
              <a:rPr lang="en-US" sz="7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obster 1.4" pitchFamily="50" charset="0"/>
              </a:rPr>
              <a:t>does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work?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AutoShape 3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6" name="AutoShape 3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7" name="AutoShape 3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8" name="AutoShape 3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9" name="AutoShape 4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427" y="2117178"/>
            <a:ext cx="6571513" cy="388620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1870585" y="1502433"/>
            <a:ext cx="1524000" cy="1098550"/>
            <a:chOff x="0" y="2819400"/>
            <a:chExt cx="1524000" cy="1098550"/>
          </a:xfrm>
        </p:grpSpPr>
        <p:pic>
          <p:nvPicPr>
            <p:cNvPr id="2093" name="Picture 103" descr="Aiga Symbol Signs Clip 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819400"/>
              <a:ext cx="3254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4" name="Picture 1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819400"/>
              <a:ext cx="38417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3" name="Text Box 10"/>
            <p:cNvSpPr txBox="1">
              <a:spLocks noChangeArrowheads="1"/>
            </p:cNvSpPr>
            <p:nvPr/>
          </p:nvSpPr>
          <p:spPr bwMode="auto">
            <a:xfrm>
              <a:off x="0" y="3581400"/>
              <a:ext cx="1524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>
                  <a:latin typeface="Georgia" pitchFamily="18" charset="0"/>
                </a:rPr>
                <a:t>small group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57600" y="942428"/>
            <a:ext cx="1524000" cy="1174750"/>
            <a:chOff x="-123570" y="1295400"/>
            <a:chExt cx="1524000" cy="1174750"/>
          </a:xfrm>
        </p:grpSpPr>
        <p:pic>
          <p:nvPicPr>
            <p:cNvPr id="2092" name="Picture 8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295400"/>
              <a:ext cx="3254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2" name="Text Box 10"/>
            <p:cNvSpPr txBox="1">
              <a:spLocks noChangeArrowheads="1"/>
            </p:cNvSpPr>
            <p:nvPr/>
          </p:nvSpPr>
          <p:spPr bwMode="auto">
            <a:xfrm>
              <a:off x="-123570" y="2133600"/>
              <a:ext cx="1524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>
                  <a:latin typeface="Georgia" pitchFamily="18" charset="0"/>
                </a:rPr>
                <a:t>individual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9902" y="2540904"/>
            <a:ext cx="1697038" cy="2754896"/>
            <a:chOff x="-80435" y="4049712"/>
            <a:chExt cx="1697038" cy="2754896"/>
          </a:xfrm>
        </p:grpSpPr>
        <p:sp>
          <p:nvSpPr>
            <p:cNvPr id="2114" name="Text Box 10"/>
            <p:cNvSpPr txBox="1">
              <a:spLocks noChangeArrowheads="1"/>
            </p:cNvSpPr>
            <p:nvPr/>
          </p:nvSpPr>
          <p:spPr bwMode="auto">
            <a:xfrm>
              <a:off x="20638" y="6468058"/>
              <a:ext cx="1524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b="1" dirty="0">
                  <a:latin typeface="Georgia" pitchFamily="18" charset="0"/>
                </a:rPr>
                <a:t>a population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80435" y="4049712"/>
              <a:ext cx="1697038" cy="2362200"/>
              <a:chOff x="-272585" y="4485892"/>
              <a:chExt cx="1697038" cy="2362200"/>
            </a:xfrm>
          </p:grpSpPr>
          <p:pic>
            <p:nvPicPr>
              <p:cNvPr id="2058" name="Picture 128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896" y="4523992"/>
                <a:ext cx="323850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-272585" y="4485892"/>
                <a:ext cx="1697038" cy="2362200"/>
                <a:chOff x="0" y="4267200"/>
                <a:chExt cx="1697038" cy="2362200"/>
              </a:xfrm>
            </p:grpSpPr>
            <p:pic>
              <p:nvPicPr>
                <p:cNvPr id="2050" name="Picture 14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42672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1" name="Picture 144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43434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2" name="Picture 14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600" y="44196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3" name="Picture 143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44196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4" name="Picture 142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3434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5" name="Picture 138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5400" y="46482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6" name="Picture 13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45720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7" name="Picture 136" descr="Aiga Symbol Signs Clip Art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" y="4495800"/>
                  <a:ext cx="385763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9" name="Picture 127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46482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0" name="Picture 126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45720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1" name="Picture 125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6482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5" name="Picture 118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0" y="48006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6" name="Picture 95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49530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7" name="Picture 102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2578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8" name="Picture 119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48006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9" name="Picture 93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47244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0" name="Picture 107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600" y="48768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1" name="Picture 11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" y="50292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2" name="Picture 116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51816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3" name="Picture 111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52578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4" name="Picture 120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50292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5" name="Picture 109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54102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6" name="Picture 89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0" y="56388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7" name="Picture 97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54102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8" name="Picture 110" descr="Aiga Symbol Signs Clip Art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0600" y="5715000"/>
                  <a:ext cx="385763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09" name="Picture 129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55626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0" name="Picture 12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715000"/>
                  <a:ext cx="38417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1" name="Picture 9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57150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5" name="Picture 135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" y="57912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6" name="Picture 139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1600" y="5181600"/>
                  <a:ext cx="32385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18" name="Picture 141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5400" y="5715000"/>
                  <a:ext cx="325438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96" name="Rectangle 95"/>
          <p:cNvSpPr/>
          <p:nvPr/>
        </p:nvSpPr>
        <p:spPr>
          <a:xfrm>
            <a:off x="32657" y="6460649"/>
            <a:ext cx="65200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>
                <a:latin typeface="Eurostile-Black" pitchFamily="2" charset="0"/>
              </a:rPr>
              <a:t>Source: http://captus.samhsa.gov/prevention-practice/</a:t>
            </a:r>
            <a:endParaRPr lang="en-US" sz="1100" i="1" dirty="0">
              <a:latin typeface="Eurostile-Black" pitchFamily="2" charset="0"/>
            </a:endParaRPr>
          </a:p>
        </p:txBody>
      </p:sp>
      <p:sp>
        <p:nvSpPr>
          <p:cNvPr id="98" name="Text Box 10"/>
          <p:cNvSpPr txBox="1">
            <a:spLocks noChangeArrowheads="1"/>
          </p:cNvSpPr>
          <p:nvPr/>
        </p:nvSpPr>
        <p:spPr bwMode="auto">
          <a:xfrm>
            <a:off x="-86497" y="150047"/>
            <a:ext cx="4810897" cy="954107"/>
          </a:xfrm>
          <a:prstGeom prst="rect">
            <a:avLst/>
          </a:prstGeom>
          <a:solidFill>
            <a:srgbClr val="0099CC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endParaRPr lang="en-US" altLang="en-US" sz="1000" b="1" dirty="0" smtClean="0">
              <a:latin typeface="Tw Cen MT" panose="020B0602020104020603" pitchFamily="34" charset="0"/>
            </a:endParaRP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-Black" pitchFamily="2" charset="0"/>
              </a:rPr>
              <a:t>Where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-Black" pitchFamily="2" charset="0"/>
              </a:rPr>
              <a:t>is O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-Black" pitchFamily="2" charset="0"/>
              </a:rPr>
              <a:t>ur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-Black" pitchFamily="2" charset="0"/>
              </a:rPr>
              <a:t>F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-Black" pitchFamily="2" charset="0"/>
              </a:rPr>
              <a:t>ocus?</a:t>
            </a:r>
            <a:endParaRPr lang="en-US" altLang="en-US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-Black" pitchFamily="2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en-US" altLang="en-US" sz="1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54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0" y="10840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Lobster 1.4" pitchFamily="50" charset="0"/>
              </a:rPr>
              <a:t>Lane County Public Health Prevention Program</a:t>
            </a:r>
            <a:endParaRPr lang="en-US" dirty="0">
              <a:solidFill>
                <a:srgbClr val="FFFF00"/>
              </a:solidFill>
              <a:latin typeface="Lobster 1.4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10" y="1049302"/>
            <a:ext cx="3170419" cy="5931291"/>
          </a:xfrm>
        </p:spPr>
        <p:txBody>
          <a:bodyPr numCol="1"/>
          <a:lstStyle/>
          <a:p>
            <a:pPr>
              <a:spcBef>
                <a:spcPts val="0"/>
              </a:spcBef>
            </a:pPr>
            <a:r>
              <a:rPr lang="en-US" dirty="0" smtClean="0"/>
              <a:t>Alcohol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drugs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Gambling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gangs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Health equity</a:t>
            </a:r>
          </a:p>
          <a:p>
            <a:pPr>
              <a:spcBef>
                <a:spcPts val="0"/>
              </a:spcBef>
            </a:pPr>
            <a:r>
              <a:rPr lang="en-US" dirty="0"/>
              <a:t>healthy Eating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Mental health</a:t>
            </a:r>
          </a:p>
          <a:p>
            <a:pPr>
              <a:spcBef>
                <a:spcPts val="0"/>
              </a:spcBef>
            </a:pPr>
            <a:r>
              <a:rPr lang="en-US" dirty="0"/>
              <a:t>Physical activity</a:t>
            </a:r>
          </a:p>
          <a:p>
            <a:pPr>
              <a:spcBef>
                <a:spcPts val="0"/>
              </a:spcBef>
            </a:pPr>
            <a:r>
              <a:rPr lang="en-US" dirty="0"/>
              <a:t>Suicide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Tobacco/ e-Cigs</a:t>
            </a:r>
          </a:p>
        </p:txBody>
      </p:sp>
      <p:sp>
        <p:nvSpPr>
          <p:cNvPr id="10" name="AutoShape 4" descr="data:image/jpeg;base64,/9j/4AAQSkZJRgABAQAAAQABAAD/2wCEAAkGBxQSEhUUEhQWFRQXFRcUFRYYFxgXGBcdFxcXGBcXFxcYHCggGBwlHBQVITEiJSkrLi4uFx8zODMsNygtLi0BCgoKDg0OGhAQGy8kHyQsLCwsLCwsLCwsLCwsLCwsLCwsLCwsLCwsLCwsLCwsLCwsLCwsLCwsLCwsLCwsLCwsLP/AABEIAOQA3QMBIgACEQEDEQH/xAAcAAAABwEBAAAAAAAAAAAAAAAAAwQFBgcIAgH/xABQEAABAwICBQYHCQ0IAgMAAAABAAIDBBEFIQYSMUFRBxMiYXGBIzKRk6Gx0RQkQlJydLPB8BczNENUYnOSssLS0+EIFRZTgoOi8URjJcPi/8QAGwEAAwEBAQEBAAAAAAAAAAAAAAECAwQFBgf/xAA3EQACAQIEAwUFBgcBAAAAAAAAAQIDEQQSITETQVEFFDJhwXFykaGxBiU0gbLRIiMkNVJi4RX/2gAMAwEAAhEDEQA/ALkQQQQSBBJMVxSGmjMlRI2Jg+E427gNrj1DNVhpBy0saS2ig5y2Qkmu1p6xG3pEdpaUm7FxhKWyLaQWep+U7EpHX54M22bHEwDtOuHH0pxodP8AEXWGu48TqR/w2vf1LGWIhEyxMu72z8y9EFTY06rQbGQjPO7WexM+k/KLXxOjLJy1rmnLUjOYdtF28CF61bs6rSoKu7OLs9PMzoV41pqC0v1L8QWaW8qmJ/lDicvxcX1MRkfKriQOc5PVqRj06i83P5Hf3Z9V8/2NJILObeVfEMvC5bzqMvt2+KjouVOvNvCn9Rn8KXE8h91n1RoZBZ9+6lX7Ocz+SzePk7s127lSrtnOXN7eKzZ+r9rpcVdA7pMv9BUCeVCuvYSbLfAZ37gi38qVfn4XZl4jNvUbI4q6C7rM0Egs7u5U8Q2c6du6Nn1jb3ImTlWxHdNa23oRm/dqp8TyDus+qNHILNT+VTEt1Qe+OLLs6HtRb+VXE/ykj/bi/gTz+QnQa5r5/saZQWYTyr4pn76Pm4v4Fz91bFfyo+bi/gVXM8i6r5moEFl8cquKflR83F/ApJgvLlUscBUwxTM3ll4n9ZvctPZYdqLiy9GX4gotopygUVfZsUmpKfxMlmv/ANOeq/Z8EnrspSmS1YCCCCBATDpppXDhtOZps3G4ijBs6R3AcAN53dtgX2R4aC5xAaASSdgAzJPcsn6f6UvxGsklJPNAlkDT8GMHo5cTtPWeoIGg7HNIqnEZTNUOubkMYPEjbe+qwbus7TYXRuCYGZXZ3yz9K60YoA6FruJd6Cp/obQN5x2XwPrC5cc3ToSmnsj6uhgUsGqvlf4hOFaLgACylFDgTGDxQnmGmARtl85hKkqqk5M+H+0TfEgvJ/UgeK4a0SuysL/UFD9P6XKmsN0279GrHxNvhHm2/wCoKHadD8G42lN77M4/t3L9JxVR/wDmxX+sfQ5+ydcTTXt/SyAMofzTnuG/Pej24WeHD2bt9z6E8sjyzzJIta9gNuW/jnwCUiFocb3vcE8BvHft+wXy7kz7GyQzU2GEvGqMhcbs89t75bR5UpZh1wcrnZbLqTxHGLDIgX2XzPXcnLYlMJ+Lbr3A3Gtl6OClyIchmGFZAnbmMhxzI6VupHnDAARq2y4Dq8u3/tO8YuLEgWPdszt/2jWMvnfbvIy37M7/AGCm5DkxjfhTc8hnYWJ4X379vHgk8mGC46NhxPHblnY93apEIRlsdtvwPffMLmVvC1yTbeOrqvnbyIuJNkYkwsZjV2G+05gdu7aktRhe02tYgXd6z5QpVOzaCb9LMb9+3ekVQwcAbZbSbE9R3ZhNSZaZFpqA3PoAz9G7+iRzU4GWR/7UinbbxcyT3AbN+3+qYcaktZoIzzcRv9m9awbbsKo1GLk0N7i0HiizZcILpSPMlO/I9K8QQTJO4pS0ggkEG4IyII2EHcVevJVyoc8WUlc+8hOrDOctc7o5Pztwdv2HPM0OumutmEh30szaiChHJHpWcQoRzrtaohPNyne4bY3ntbkTvLXKbpkED5bMZNNhcjWmzp3NgHY67n+VrC3/AFLMwV1/2kJT7ybc6p59xG4kc0AbcbE+UqlWIKirliaHN96t+U/9pTzQz76/5H7wUF0P/BGfKf8AtKc6Gnwr/kfvBc3an4OfsXofdx/tsfdXoTErlAFckr5bs52jI/NftHpUh7GRrFX+Ff27O4KJacG/uXK+Uoy3fe+O5SnFXeFf2j1BQ3T1+dMMx992bfxa/S8Uvu6Psj6GHY/4qn+f6WMzTncXBsAeG7Zb5PWjWOBs0EgbTkRew+3lTXG4WO3aN9hvvcjbu8qcaNzjmLauQ25nqG+327PmGfZtDgJC7gL8f63yzHcjGzbyb3AAFsjbjnf/AKSON9yL2NuFgMt54i49qNil4ZDbfbwt6ePFQzNxFjX31sta3cB1nyo4v9Ge/qyz/qkPOm1jfZcmxN943fYr0zC1hbZc92Xl2+VSRYchIRkeiNuYzzz27eKTzSiwvnttuvwSYSHLMkXsbdgvs7PQiHVGRNs+8DemJRFMrwLgDKwuT/TLhl1BJZpdhv8AJ6PDLaMxt+28tzxssLnbmb37NnlRMs53bM+Fz3n6ky0gud2VnHiRa23ibHqUZx8DnBbZq5eUp/ncRsI7b9e4br2uo/jZJeL59ELejuZ4pfyhtQQQXUeUBSelwaKalAg1pKi5c4Bti02F2OudXUIzBvckGwzIEflA1WWaQSDck7cyMhu2Jbhk00QcYZHMLtVptle7hbPcb711UqEpXsrpK/yvzsZVdtHYbLbkHBGStOuQTc62Zve+e2+9eTCxXK9HY3SvG5PuQ3GTBibYyehUMdE4btYDXYe27bf6ytKLHui0hbW0zmkgioisQbHx2rYZQQykf7SPjUPZUeuFUwxXP/aR8ah7Kj1wqmGFDKjuWLoh+Cs+U/8AaKnGhp8K/wCR+8FBdED71b8p/wC0pvoc7wj/AJH7wXH2o/6SfsXofewX3dH3V6EyXi5D14XL5bAu0ZH5p9pdKlP2P6kVxd3hnDrt6FCuUF2VNnb77641L8YkHPSbNvkyChPKDJcU9jlaX/61+pYqP3ZH3Yehz9k/iaf5/RkdYeFvqvfLLuCXRygElx4ZbNlwT6U1RzZ32+rr9COZUb7gZbLeS+87ivlmj7VND0yXLtFm53zFvJlvRzJNlztzy6tncbW3bOtM/uoDZmb7Tle1vJmF2KoDhc9EAW3ZXGWd9g7FOUTQ7tffMnK5vs3bdhvfcgHi4tfaTYnssfrRtDo5XTdKOknItYXYWNt2yWuLpf8A4HxQtA9yO6/CwDf+l6kcOXQwdSmuaGgSnYL5bb7e3hxRUkhJzJv9rfa31Jyr9EsRYLuo5tW2eoGyeiMuumCofqODXte1+3UeC1wz4EDPLgjI0VGUJbMWaxuBttYnu45elJ5JPGsRwd6chf7ZbEkfUZXJtc/bd9rLiWo9v28qLGlg2aUbBnxsNlt3Vv8AKmXE8zcnO2flS+WXicvX9d0iqW6wytw+11pDRmNeOaDSG5BeleLqPHOmHddOENPq+EvrMZnfO2ttDc9+89QTewgHMX6kpqa5zhqjot+KMh5FpGtKKtb/AIZzUm7ITtN3DrP1oytFnnu9QXtDFrPHUb/0Qr3XkcRxWN/4jqtajfz9GKtG/wALpv08X0jVsUrHWjf4XTfp4vpGrYpVGDKR/tI+NQ9lR64VSyvjl5oBNLQtc/UyqM7X3w9aiuHclkcoB91kX/8AVf8AfSbRSTtcYMFxlkNK0HbrO9fpThg/KAIHudqE3Ftl99/jhJdDaGFuMspZGNqYeffT2kFgRctL9UHI5EgKVaU6AQ1VXWmnkp6KKj5pr2arrFroxIZXEbPGeP8AbWVWjGrFxnsz1Zds1+FGjGyikl8BN91lv+Uf1R/MXruVpu6I97R/MSR3JBL7sZTNqoyx8BqBLqm5aHBpDYr3cbubsOw9yctFuS2ldNI2oq2y6lOZebaHxOZckAzNcNdgAsS0hp6Q4FcsOzMPDZfM8XGU44tp1eQw1OnDJZC4gjWN8xbd1Eps0xxESNgtuEnZnqWt5FJNG+SyKrj1mVhJLpGxkU0xicI3Obd0ps1utq6wF72I2pnw7RmGaqjoZJTG4zOi1g3X1XtLmkAEi4Lm23bivdn2jOWH7vKKtZJPmrW+OxFLDQpSUociHiZKKRr5XtZG0ve42a1ou5x4ADarZxHkPjiAHu5znuvqMEDQTbaSecyaN5T5g+FUOB05ke8GQiz6hwGu/wD9cTdrW5bBmdpPDz8iO9YmSGHRjklc4B9fIWbDzERBds+HJmGnaCGg9oUom0gwjCBqxiJkgyLYm85MflSG5HeQqp0y5S6isvHCTBB8Vps9/wAtw9Qy7VBVSilsZTqTn4mXbW8ubL+BpHu65JA30NB9aIj5Zatwu2ijt+kcq40ewgSOBe4NHDirPwnAKfV8Y9zSvWp4KlGmp1m9eSPOrYtQdo6hUfLXI02mordbJT6i360+0fKbhle3mqkBt/gVLGuZ3PzDe3JRXSHRqFwOq8X68lWGKUDoXkHMbiNiwxGFhGOem7rzLw+JVXTZl3Y5yXUs45yil5kkXDSTLA7fkb6zAeILgOCqfH8HqKKXm6mMxna0+Mx4HwmPGThs+uyI0a0sqqF14JDq/Cjd0o3drd3aLFXRgWk9FjMBgmY3WIu+Bx6TTa3OQv4jiMxvC89wTPRhiJx0KIfNdctqbHPMHd9atdnI/EZtR1Y5jXk8w4wtcHb+bcdcWkFjlazhmN4Dp9wBn5e7zA/mJZEW8S+RSpew/wBR7F6Hxjge4+xXQeQBn5c7zA/mLk8gTPy53mB/MRlXUXeH0XwKZEkfAeRde6I/iDyZ+VXEeQSP8ud5gfzFw7kHjH/nO8wP5iMq6h3l/wCK+BT8laALMbb6r8EhV0v5Dox/5rvMD+YkVVyOxsF/djj/ALP/AO00ktjOpVlPcrXRv8Lpv08X0jVsUrL3+GWUtXT2mL/fEPwNX8Y3rK1CVRm0VTy0fhFB8mo9cCWaOnotSLlp/CKDsqPXAlejfit7lnLc2XgRAsUc3CcTdO6HnC5754NZxa13OEm4cAekwuIt2cV7NyosPum9FEfdTWtmHPP6QawsGt0OB3WVtYjgsFXHzdRE2Ru0X2tPFrhm09YUb+47hxN/DjqEgsPK26EzJogtZyrCQsc+hic9kRia4yO1m31ekxzWh0Z6Ls2kHpbcl6OV1/ugSGmBiFOabmzM5z3Aua7WdM5pc49HeL5uzubqfN5F8O41HnG/wI0cimG8ajzjf4FV0KxXuHcrXMsia2jA5jXZDaokDWxvOTHMtZ7g0NGu6+wmwJKI0EPu3GTWiLmoYnmqmDSXBpsbAEjNz5DkN9zbYrNi5FMMBBPPu6jKLHts0FO01DBSBtNSxMijZaV4aPGeco9cnNxGqXXJv0Wp3FYJxjFhCySeodq5XkO3VA8WJvGxts2uPYs7aV6Ry105kkJDRcRs3MbwHWd53+RSjla0iMk3uVh6EdjJ+c8i9jx1QfKTwVepjAltLStuDKbD4o2953JI11swvHOvtWkHGOrV2TJN6J2J1g2IRMsI2Nb1jae0nNTzCa/WG1Uph8rg6zQXHgp7gz6jV2NGWy+foK0dSdQ8qvSlCWjJJi2ItsQ6xHXa3pUDxyihluWHUd1XLT3bu5daQ1UrfHYbfGabjv4KPUcck8mpGTxJ3AbyVEs60HRpT8d7CKogcw2cPYewoUtQ6N7XxuLXtN2uBsQRvCUV3OMJjlGzZ7QeCRkLI9ODbWpf2gulLMSp3MmA51thK0GxO9ssfxSCLgjYR2KwdGsUc7WhmN5Y7dLZzjHeJKBuvYgjc5rhwWUtHMZfR1DJo/gnpDc5p8Zp7R6bFaDOJDm4qyI3awCS+90L7c63uFpLcY+tDKLIK4cEXSzh7QQb3zujHFSAW4IiQI9yIkKQxJMExYsMj3p8nKYcWORQUip8f/DKf5zD9I1aJKznjzvftP8AOYfpGrRhVIUyp+Ww+HoOyo9cCVaNu6ISTlu+/wBB2VHrgSnRrxW9gUS3NV4ETClKXxFN1MUviUkMVxlHtSZhR7SmhMMJyVc4nigbHNUu2eEm/wBLRaMfqsb+spvjlRzdPK/4sbyO5psqk0+l5vDZQPixx/8AJgP1q0SUtVTuke57jdznFzj1k3PrRSCCoAIIIIAU0tUWbE/UWOvA2qMJdRUckniMLuxdmEvJ2MKlKMtRzr8bc7I5pz0Iq4buZYMlN3axI1ZAM9XPxSBc+VRGZpBIORGRCKBVV6uWdrCVCLjYsHSakZWR+9I5Jnx3LpWi0YAF3M1j98PANUBY24PVn7VaNDygU7IG3B1tQXjYywa4ZEC9mgb+xQCBrXzucxuqxznFreAJOWXBctZLdMmDcItW0Q0q5OR3FecpnwPz5l2QO9kl+ieOet5VVtfhxY29thLT3KW8jE5Fa9m58DsutrmkejWWSZvGamrou/QOqIidA43MD3Q3JuS1tjGT2xlh71KyoBgM3N18zP8AMjhl7+lGfRE1T6+SRSOXFESFGvKTyFSyhJOUwYs7Ip8nKj+LnIpXKRVWOO9+03zmH6Rq0cVm3GT7+pvnEP0jVpIrRbCqcipuW37/AEHZUeuBKNG/FHck3LcfD0HZUeuBH6Nnot7As57msfAiX0ycIim2mKXxKUQxWxHtKTtKOaUyRr0wd7zn/Rv/AGSqq5RzfD5T1xn/AJt9qtrSKLWp5G8WuHlBCqbHGc/hkg2nmda3XHZxH/FaREUugggqEBBBBAAUi0WkqNWbmNW2p0tbcdxb+dt6lHV6CujDVuDPN9NBNXDJXXuTmd6KXpK8UVameVwSDqaPWcApFhsTWubci9+OfkUZac0+YM0F7fKlFqxzYlaXHHSKoAY4MHwjmfqCU8jo/wDkR+hk9QTRj0vRtxz8qknIlTE1c0m5kBb3ve23oY5QxYRWp3LLY+2JN+bt+lerEY7IKraSXXxV9jkyONnf0nn0PCs5hyCyZ1I9eUmkKNkck0hUlCWoco9i7sinupco/i7silcpFW4ufftN85h+katKlZoxQ+/qb5xD9I1aXK1jsKpuVHy4/f6DsqPXAjdGndFqJ5dD4ag7Kj1wLrRp3RHcs57msfATOnKcIimylTjCVJDFbCjmFJmFHNVEnlc27HDqVT4cdWWend8F5cAd7X5keUkK2JXZEKoNOPetUyo+D4r/AJJ2nu29xVJgVLpBhppqiSI7Gu6J4tObT5CE3Kz+UDBvdMLaiLpPjb0rfCjzNxxLTn2E8FWC0JAggggAIIIIACCCCAAnTDJtUEns9qbLL3XNrJPyIqQzqwoxCq5x3UNiuDkrw/3NQumfkZnGTPKzGAht/wDmewhVZotgbqyobELhnjSuHwWA5ntzsOshWZp/izYqdtLF0TIBGGj4MbRY27gAmwUUkooX8nEhnnlnP4yQvHZsZ/xDVbgOSr3k0w/m4QSNqnxcsmWjyRyTSuXb3JPK5Q2UI6gqP4u7Ip9qHKO4u7olIpFY4k739TfOIvpGrTZWYK4+/qb5xF9I1afK3jsTU3Kh5dvv9B2VHrgXWjXit7EXy7nw1B2VHrgXujT+i1Zz3NI+AmdKU4QJtpSnCEqSWK2lHApO0o1rk0I5lKhmnGF89C4Wzspk9NmIR3BCpCKU0UxkwSe5ZTax8E47vzU06a6LGEmeBt4SbvaPxRP7h3Hds4XkHKDo5mZGDPbkmnRrTDV8FUk/FDzn1WcFoncGiCrpjbqwce0Njm8JSFrHHPm9kbvkO+Aeo5dY2KDV1BLA7VlY6N3BwIv1g7x1jJWrJ6ksHuB+5t103DJD8EoyhxV8ew9xUipdLgB0mAnsC6o0Kc1eMjkqVK8dkmR5mDSn4J8iMdhOoLvNk5YhpW5/iDVHVko/U1Tnm7iSsZ04x53CHHn4tEczvGxuxd0NE+Z7Y4ml73GwA+2Q6zkE74JolPUWcRzUX+Y8EX+Q3a/uy4kKac7S4ZEQzxiLEmxlk7SNjch0RkNuZzWNjqSsKsNhhwqlJcQXnpSOHw3bmt36ovYdpOV1EcCEmIVvOPzvu3NAOTQmjFMSlrphfZezWbmq3eTzRwQMDiOkdpUydikieYPTiOMNGVgnLWSWEo66xbA8eUnkcjHuSaRykYlqHKPYu7Ip9nco7jL8j3ouUitKw+/6b5xF9I1ahKy1Uu9/0/ziL9tq1KV0Q2JqblPcvR8NQdlR64Fzoy7ohecv/wB9oOyo9cKJ0Zd0R2LOe5rDwE4pSnGIpqpXJwicoIYta5GtKTMcjWlMTDHFI6lqVXRUoTTERfGKUOBBF1UGlmjJa4vYO5XnWxXUUxeiuDkrTKRTOF47PTGzTlvY7Mf0UspNNYZW83UMFt7XAPZ22OwonHdHg4kgWKiFXhj2HZcK1ITTRN34Ph0+bBqXz8HLb0P1gFyNC6P/ADJv1oz6dVV9YjqXQnd8Z3lKokn3+EaJubpJTbOxkjaOsGzD60aytw+kzjZHrj4Wcr8uBfcN7rKu3SuO0k9pK8awnYLoAl+K6dSPuIhb85xue5Rfwk7973HeUroMFfIcxYKf6N4A2O2XfvUuQ7Hug+iYjs94u5WjQxWACa8Op7AJ8gasW7gK410XIsFBxUAcyFJ5XIyQpPKUhiWoco7jDuiU+1BUbxp+RQUiuZ3Xr6b5xF9I1aoKykT7/p/nEX0jVq0rphsRU3KZ/tBHwtB2VHrhSLRiXojsS3+0TE73jJbogzNJ4F3NEDvDXeRR7RaqyCzqGtPWBZVI/YnKFyYaKZOsMqzuSxyY5HNckTJEc1yLisKtZeOKJD10XJisEzsTPW0909OKSTsTuBCsSob7lGcQw3qVkVVNdM1XQX3KrlXKzqsKB3JAcHbwViVGG9SRPwrqTUgISzB232JyocKF9ik0eFdScaTDbIbAbcOwzqUpw+jsuqWjsneCGyhsQdTRWS1iJjC7DlLYrB2suS5F665LkgPXOSaV66kkSKomSbGJ6mRRrGpMinerm2qKY7VWBSLiiHROvX0/ziL6Rq1iVkfBmulxCnDRdxqIgAPltWuCuuOxlU8RBuWTBDVYZIWi74CKhvWGAh4/Uc89oCorRjEbEBatcARYi4ORB2HqWW+UDRh+F1rmgEQPJfTuzILb+IT8ZtwD3HeiSuiqUrOzLDwutuAnyCoVXYBjQIAupnR4iCuZ6G0oksjnSpsyj0NYlkdUErkWHpsq651NLanrRgqUXJsOJkXDnJGKhe8+ncDuQXSWSEI4yhcOeEXAQSUwKINIE5OIXGSq4CJtIEpigsjLhdB6TYBkbLJQ0pKJQhz4SCwtD14ZUiNSinVKVwF7pkVJOm91V1oiSrU3CwtmnSCoqElmrBxTXV14+32+3rBqIdW1WSg+keIZFL8VxYAHP7fb7cYTWVDpngNBcSbNABJJJsABvJWsI3LbUUTnkNwY1GJCYjoU7HSE7tZwLGN9Lnf6Fo9RDkt0UOHUTWSACeQ87NvsTk1l/wA1th2lyl66TlbuwJo0q0cgxCndBUNuDm1wtrRuGx7DuPrFwndBAjKmleitVhM2rKLxknmpm+JIB+y621p9IzXuGaQkbStS1dKyVhZKxr2OFnNe0Oae0HIqtNI+RWkmJfSyPpnHPV++Rbc7NJDm/rWHBRKCZtCrbRkJpNIAd6dIccHFNtVyM4lG7wT4JG/GDyw94cPVdeN5K8XG6Lzw9iy4TNeJBj6zGhxRoxocUwjkwxf4sPnh7F0OTPF/iw+eHsRwmGaHUfxjQ4rpuNjio+OTTF/iw+eHsQ+5pi/xYfPD2I4TFmh1JD/fY4r3++m8VHxya4v8WHzw9iH3NsX+LD54exLhsM0Oo/nGm8Vz/fLeKYfua4v8WHzw9iB5NMX+LD54exHDkGaHUfHY03iuTjbeKY/uZ4v8WHzw9i8PJji/CHzw9iOFIM0Oo9uxxvFcHG28UzHkwxf4sPnh7F59y7F+EXnh7E+EwzQ6jw7HG8fSiH443im08luL8IvPD2Lg8lOLcIvPD2JcJhmgLZMeHFJpceHFEHklxbhF50excHkixXhF54J8EOJAKqdIBxTFX4/fYn88jeKHaIfOj2KQ4LyEOuDV1QA3shaSe6R+Q/VKtUkS6q5FSa8k72sY1z3uNmtaCS4ncAMyVfHJXyYCj1aqsAdU2vHHkWw33k7DJ2ZDr2qa6M6I0lA21NC1riLOkPSkd2vOduoWHUnxaJWMZSbAgggmSBBBBAAQQQQAEEEEABBBBAAQQQQAEEEEABBBBAAQQQQAEEEEABBBBAAQQQQAEEEEABBBBAAQQQQ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7699" y="3531995"/>
            <a:ext cx="5025199" cy="2535767"/>
            <a:chOff x="3507699" y="3292155"/>
            <a:chExt cx="5025199" cy="25357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669" y="3292155"/>
              <a:ext cx="4980229" cy="12048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7" descr="View Imag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7699" y="4619799"/>
              <a:ext cx="1208123" cy="1208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https://si0.twimg.com/profile_images/2284174758/v65oai7fxn47qv9nectx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822" y="4634790"/>
              <a:ext cx="1043232" cy="10432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9" name="Picture 7" descr="http://img4.wikia.nocookie.net/__cb20130503192003/logopedia/images/3/37/Instagram_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659" y="4594485"/>
              <a:ext cx="1146748" cy="1146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1" name="Picture 9" descr="http://www.youtube.com/yt/brand/media/image/YouTube-icon-full_colo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247" y="4619798"/>
              <a:ext cx="1481651" cy="104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4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79882" y="106752"/>
            <a:ext cx="8709598" cy="1470025"/>
          </a:xfrm>
        </p:spPr>
        <p:txBody>
          <a:bodyPr>
            <a:noAutofit/>
          </a:bodyPr>
          <a:lstStyle/>
          <a:p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BEST PRACTICE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141" y="2203555"/>
            <a:ext cx="8132164" cy="436213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Provider enrollment &amp; use of PDMP;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Set community prescribing guidelines;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Increase access to MAT and other forms of addictions treatment;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Naloxone distribution programs;</a:t>
            </a: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Drug take-backs and disposal sites;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Safe home storage;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Community education</a:t>
            </a:r>
          </a:p>
        </p:txBody>
      </p:sp>
      <p:sp>
        <p:nvSpPr>
          <p:cNvPr id="5" name="Sub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987956" y="1357859"/>
            <a:ext cx="5796280" cy="828040"/>
          </a:xfrm>
          <a:prstGeom prst="rect">
            <a:avLst/>
          </a:prstGeom>
          <a:pattFill prst="ltHorz">
            <a:fgClr>
              <a:schemeClr val="accent4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 b="1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Traveling _Typewriter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Traveling _Typewriter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Traveling _Typewriter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Traveling _Typewriter" pitchFamily="2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r"/>
            <a:r>
              <a:rPr lang="en-US" sz="4800" kern="0" dirty="0" smtClean="0"/>
              <a:t>Prescription Opioids</a:t>
            </a:r>
            <a:endParaRPr lang="en-US" sz="4400" i="1" kern="0" dirty="0" smtClean="0">
              <a:latin typeface="Lobster 1.4" pitchFamily="50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" y="4197247"/>
            <a:ext cx="7390150" cy="295306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8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488366" y="2706980"/>
            <a:ext cx="6345753" cy="828040"/>
          </a:xfrm>
          <a:pattFill prst="ltHorz">
            <a:fgClr>
              <a:schemeClr val="accent4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</p:spPr>
        <p:txBody>
          <a:bodyPr/>
          <a:lstStyle/>
          <a:p>
            <a:pPr algn="r"/>
            <a:r>
              <a:rPr lang="en-US" sz="4800" dirty="0" smtClean="0"/>
              <a:t>RX ABUSE PREVENTION </a:t>
            </a:r>
            <a:r>
              <a:rPr lang="en-US" sz="4400" b="1" i="1" dirty="0" smtClean="0">
                <a:latin typeface="Lobster 1.4" pitchFamily="50" charset="0"/>
              </a:rPr>
              <a:t>in action</a:t>
            </a:r>
          </a:p>
          <a:p>
            <a:pPr algn="r"/>
            <a:r>
              <a:rPr lang="en-US" sz="6600" i="1" dirty="0" smtClean="0">
                <a:solidFill>
                  <a:srgbClr val="FFC000"/>
                </a:solidFill>
                <a:latin typeface="Lobster 1.4" pitchFamily="50" charset="0"/>
              </a:rPr>
              <a:t>In Lane County!</a:t>
            </a:r>
            <a:endParaRPr lang="en-US" sz="6600" b="1" i="1" dirty="0">
              <a:solidFill>
                <a:srgbClr val="FFC000"/>
              </a:solidFill>
              <a:latin typeface="Lobster 1.4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200" y="1470865"/>
            <a:ext cx="8096250" cy="1470025"/>
          </a:xfrm>
        </p:spPr>
        <p:txBody>
          <a:bodyPr>
            <a:noAutofit/>
          </a:bodyPr>
          <a:lstStyle/>
          <a:p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EXAMPLES</a:t>
            </a:r>
            <a:endParaRPr lang="en-US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55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04" y="149900"/>
            <a:ext cx="4253376" cy="6543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8" name="Picture 8" descr="http://www.searchamelia.com/wp-content/uploads/2012/03/drug-take-back-every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34" y="2446663"/>
            <a:ext cx="2446135" cy="413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11"/>
          <p:cNvSpPr/>
          <p:nvPr/>
        </p:nvSpPr>
        <p:spPr>
          <a:xfrm>
            <a:off x="0" y="269825"/>
            <a:ext cx="8839200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prescription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3600" y="1210131"/>
            <a:ext cx="739598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drop boxes 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0" y="2188561"/>
            <a:ext cx="5887608" cy="4549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0545" y="56693"/>
            <a:ext cx="8839200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take-back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8216" y="987717"/>
            <a:ext cx="70358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events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4" y="2675503"/>
            <a:ext cx="1735112" cy="173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16" y="4598228"/>
            <a:ext cx="2061145" cy="206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92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8645" y="808748"/>
            <a:ext cx="8839200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community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2245" y="1749054"/>
            <a:ext cx="70358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2631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87777" y="56693"/>
            <a:ext cx="6841968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parent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8936" y="1107637"/>
            <a:ext cx="70358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education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0" y="2936345"/>
            <a:ext cx="5923974" cy="2298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2" y="5450675"/>
            <a:ext cx="7015398" cy="11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43" y="2206402"/>
            <a:ext cx="2148432" cy="33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6" y="2642195"/>
            <a:ext cx="2355058" cy="3622919"/>
          </a:xfrm>
          <a:prstGeom prst="rect">
            <a:avLst/>
          </a:prstGeo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2" y="3482621"/>
            <a:ext cx="2416381" cy="318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79885" y="59541"/>
            <a:ext cx="8805679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community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9956" y="990565"/>
            <a:ext cx="7445838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awareness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50" y="3233506"/>
            <a:ext cx="5458726" cy="331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6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88" y="239842"/>
            <a:ext cx="4844880" cy="638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" y="116482"/>
            <a:ext cx="4068689" cy="307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OHT 2013 Surv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73" y="1497568"/>
            <a:ext cx="3958229" cy="304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https://encrypted-tbn0.gstatic.com/images?q=tbn:ANd9GcTV0xEppX27W34qF-Xc4I7IHx9XK0MnuiMrPMscak1I2Q6Pmn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1" y="4077780"/>
            <a:ext cx="4363196" cy="22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682502"/>
            <a:ext cx="8839200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 </a:t>
            </a: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monitor &amp;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600" y="3622808"/>
            <a:ext cx="82804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collect data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ventionlane-logo198x940-WP.png"/>
          <p:cNvPicPr>
            <a:picLocks noChangeAspect="1"/>
          </p:cNvPicPr>
          <p:nvPr/>
        </p:nvPicPr>
        <p:blipFill>
          <a:blip r:embed="rId2" cstate="print"/>
          <a:srcRect l="1757" t="6554" r="1857" b="8840"/>
          <a:stretch>
            <a:fillRect/>
          </a:stretch>
        </p:blipFill>
        <p:spPr>
          <a:xfrm>
            <a:off x="3644900" y="1987551"/>
            <a:ext cx="5143500" cy="948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5683144" y="2955109"/>
            <a:ext cx="3194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Eurostile-Black" pitchFamily="2" charset="0"/>
              </a:rPr>
              <a:t>preventionlane.org</a:t>
            </a:r>
          </a:p>
        </p:txBody>
      </p:sp>
      <p:pic>
        <p:nvPicPr>
          <p:cNvPr id="15367" name="Picture 7" descr="View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764" y="3902404"/>
            <a:ext cx="128016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2193681" y="4215179"/>
            <a:ext cx="25715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Eurostile-Black" pitchFamily="2" charset="0"/>
              </a:rPr>
              <a:t>facebook.com/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Eurostile-Black" pitchFamily="2" charset="0"/>
              </a:rPr>
              <a:t>preventionlane</a:t>
            </a:r>
            <a:endParaRPr lang="en-US" sz="2800" dirty="0">
              <a:solidFill>
                <a:schemeClr val="bg1"/>
              </a:solidFill>
              <a:latin typeface="Eurostile-Black" pitchFamily="2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701925" y="374754"/>
            <a:ext cx="678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THANK YOU!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" y="2209244"/>
            <a:ext cx="308610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and Of Sean" pitchFamily="2" charset="-128"/>
                <a:ea typeface="Hand Of Sean" pitchFamily="2" charset="-128"/>
              </a:rPr>
              <a:t>Connect :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and Of Sean" pitchFamily="2" charset="-128"/>
              <a:ea typeface="Hand Of Sean" pitchFamily="2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05656" y="4215179"/>
            <a:ext cx="25715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Eurostile-Black" pitchFamily="2" charset="0"/>
              </a:rPr>
              <a:t>twitter.com</a:t>
            </a:r>
            <a:r>
              <a:rPr lang="en-US" sz="2800" dirty="0">
                <a:solidFill>
                  <a:schemeClr val="bg1"/>
                </a:solidFill>
                <a:latin typeface="Eurostile-Black" pitchFamily="2" charset="0"/>
              </a:rPr>
              <a:t>/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Eurostile-Black" pitchFamily="2" charset="0"/>
              </a:rPr>
              <a:t>preventionlane</a:t>
            </a:r>
            <a:endParaRPr lang="en-US" sz="2800" dirty="0">
              <a:solidFill>
                <a:schemeClr val="bg1"/>
              </a:solidFill>
              <a:latin typeface="Eurostile-Black" pitchFamily="2" charset="0"/>
            </a:endParaRPr>
          </a:p>
        </p:txBody>
      </p:sp>
      <p:pic>
        <p:nvPicPr>
          <p:cNvPr id="1125380" name="Picture 4" descr="https://si0.twimg.com/profile_images/2284174758/v65oai7fxn47qv9nectx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42" y="3935317"/>
            <a:ext cx="114300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-499" r="-328" b="3741"/>
          <a:stretch/>
        </p:blipFill>
        <p:spPr>
          <a:xfrm>
            <a:off x="-3" y="3777526"/>
            <a:ext cx="9144000" cy="2908092"/>
          </a:xfrm>
        </p:spPr>
      </p:pic>
      <p:sp>
        <p:nvSpPr>
          <p:cNvPr id="5" name="TextBox 4"/>
          <p:cNvSpPr txBox="1"/>
          <p:nvPr/>
        </p:nvSpPr>
        <p:spPr>
          <a:xfrm>
            <a:off x="434715" y="449707"/>
            <a:ext cx="82895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669900"/>
                </a:solidFill>
                <a:latin typeface="Lobster 1.4" pitchFamily="50" charset="0"/>
              </a:rPr>
              <a:t>Health </a:t>
            </a:r>
            <a:r>
              <a:rPr lang="en-US" sz="6000" dirty="0">
                <a:solidFill>
                  <a:srgbClr val="669900"/>
                </a:solidFill>
                <a:latin typeface="Lobster 1.4" pitchFamily="50" charset="0"/>
              </a:rPr>
              <a:t>starts </a:t>
            </a:r>
            <a:r>
              <a:rPr lang="en-US" sz="4000" dirty="0"/>
              <a:t>with where people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  <a:latin typeface="Lobster 1.4" pitchFamily="50" charset="0"/>
              </a:rPr>
              <a:t>           </a:t>
            </a:r>
            <a:r>
              <a:rPr lang="en-US" sz="2400" dirty="0" smtClean="0">
                <a:solidFill>
                  <a:schemeClr val="accent6"/>
                </a:solidFill>
                <a:latin typeface="Lobster 1.4" pitchFamily="50" charset="0"/>
              </a:rPr>
              <a:t>	</a:t>
            </a:r>
            <a:r>
              <a:rPr lang="en-US" sz="7200" b="1" dirty="0" smtClean="0">
                <a:solidFill>
                  <a:srgbClr val="FF6600"/>
                </a:solidFill>
                <a:latin typeface="Aracne Condensed Regular" panose="02000508000000020004" pitchFamily="2" charset="0"/>
              </a:rPr>
              <a:t>live</a:t>
            </a:r>
            <a:r>
              <a:rPr lang="en-US" sz="5400" b="1" dirty="0">
                <a:solidFill>
                  <a:srgbClr val="FF6600"/>
                </a:solidFill>
                <a:latin typeface="Aracne Condensed Regular" panose="02000508000000020004" pitchFamily="2" charset="0"/>
              </a:rPr>
              <a:t>, </a:t>
            </a:r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Aracne Condensed Regular" panose="02000508000000020004" pitchFamily="2" charset="0"/>
              </a:rPr>
              <a:t>work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racne Condensed Regular" panose="02000508000000020004" pitchFamily="2" charset="0"/>
              </a:rPr>
              <a:t>, </a:t>
            </a: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acne Condensed Regular" panose="02000508000000020004" pitchFamily="2" charset="0"/>
              </a:rPr>
              <a:t>learn</a:t>
            </a:r>
            <a:r>
              <a:rPr lang="en-US" sz="5400" b="1" dirty="0">
                <a:latin typeface="Aracne Condensed Regular" panose="02000508000000020004" pitchFamily="2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Aracne Condensed Regular" panose="02000508000000020004" pitchFamily="2" charset="0"/>
              </a:rPr>
              <a:t>&amp; </a:t>
            </a:r>
            <a:r>
              <a:rPr lang="en-US" sz="7200" b="1" dirty="0">
                <a:solidFill>
                  <a:srgbClr val="C00000"/>
                </a:solidFill>
                <a:latin typeface="Aracne Condensed Regular" panose="02000508000000020004" pitchFamily="2" charset="0"/>
              </a:rPr>
              <a:t>play </a:t>
            </a:r>
            <a:r>
              <a:rPr lang="en-US" sz="4400" b="1" dirty="0">
                <a:solidFill>
                  <a:srgbClr val="C00000"/>
                </a:solidFill>
                <a:latin typeface="Aracne Condensed Regular" panose="02000508000000020004" pitchFamily="2" charset="0"/>
              </a:rPr>
              <a:t>   </a:t>
            </a:r>
            <a:endParaRPr lang="en-US" sz="4400" b="1" dirty="0" smtClean="0">
              <a:solidFill>
                <a:srgbClr val="C00000"/>
              </a:solidFill>
              <a:latin typeface="Aracne Condensed Regular" panose="02000508000000020004" pitchFamily="2" charset="0"/>
            </a:endParaRPr>
          </a:p>
          <a:p>
            <a:pPr marL="0" indent="0">
              <a:buNone/>
            </a:pPr>
            <a:r>
              <a:rPr lang="en-US" sz="4000" dirty="0" smtClean="0"/>
              <a:t>and </a:t>
            </a:r>
            <a:r>
              <a:rPr lang="en-US" sz="4000" dirty="0"/>
              <a:t>that individual and community health is influenced by more than </a:t>
            </a:r>
            <a:r>
              <a:rPr lang="en-US" sz="4000" dirty="0" smtClean="0"/>
              <a:t>just individual </a:t>
            </a:r>
            <a:r>
              <a:rPr lang="en-US" sz="4000" dirty="0"/>
              <a:t>choices.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http://www.leadershipscottsbluff.net/includes/Puzzle%20Piec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3388" y="0"/>
            <a:ext cx="9577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 descr="prevention-puzz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2590800"/>
            <a:ext cx="45243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368300" y="0"/>
            <a:ext cx="7835900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prevention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8300" y="889506"/>
            <a:ext cx="75057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philosophy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P900448701 (1).JPG"/>
          <p:cNvPicPr>
            <a:picLocks noChangeAspect="1"/>
          </p:cNvPicPr>
          <p:nvPr/>
        </p:nvPicPr>
        <p:blipFill rotWithShape="1">
          <a:blip r:embed="rId3" cstate="print"/>
          <a:srcRect l="386" r="1522" b="14454"/>
          <a:stretch/>
        </p:blipFill>
        <p:spPr>
          <a:xfrm>
            <a:off x="-1" y="-149902"/>
            <a:ext cx="9144001" cy="7007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2905" y="1589373"/>
            <a:ext cx="6418913" cy="1862048"/>
          </a:xfrm>
          <a:prstGeom prst="rect">
            <a:avLst/>
          </a:prstGeom>
          <a:solidFill>
            <a:srgbClr val="008BBC">
              <a:alpha val="4900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Rx drug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-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2018" y="2643979"/>
            <a:ext cx="7721600" cy="186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ab</a:t>
            </a: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/</a:t>
            </a:r>
            <a:r>
              <a:rPr lang="en-US" sz="1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-Black" pitchFamily="2" charset="0"/>
              </a:rPr>
              <a:t>use</a:t>
            </a:r>
          </a:p>
        </p:txBody>
      </p:sp>
    </p:spTree>
    <p:extLst>
      <p:ext uri="{BB962C8B-B14F-4D97-AF65-F5344CB8AC3E}">
        <p14:creationId xmlns:p14="http://schemas.microsoft.com/office/powerpoint/2010/main" val="215435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92"/>
            <a:ext cx="9144000" cy="605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83" y="202056"/>
            <a:ext cx="8106286" cy="65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838" y="1553845"/>
            <a:ext cx="7573962" cy="1362075"/>
          </a:xfrm>
        </p:spPr>
        <p:txBody>
          <a:bodyPr/>
          <a:lstStyle/>
          <a:p>
            <a:r>
              <a:rPr lang="en-US" sz="4800" dirty="0" smtClean="0">
                <a:solidFill>
                  <a:srgbClr val="FFC000"/>
                </a:solidFill>
              </a:rPr>
              <a:t>Motor vehicle injury</a:t>
            </a:r>
            <a:r>
              <a:rPr lang="en-US" sz="4800" cap="none" dirty="0" smtClean="0">
                <a:solidFill>
                  <a:srgbClr val="FFC000"/>
                </a:solidFill>
              </a:rPr>
              <a:t> </a:t>
            </a:r>
            <a:r>
              <a:rPr lang="en-US" sz="3600" cap="none" dirty="0" smtClean="0"/>
              <a:t>is the</a:t>
            </a:r>
            <a:r>
              <a:rPr lang="en-US" cap="none" dirty="0" smtClean="0"/>
              <a:t> </a:t>
            </a:r>
            <a:r>
              <a:rPr lang="en-US" sz="5400" b="0" cap="none" dirty="0" smtClean="0">
                <a:latin typeface="Eurostile-Black" pitchFamily="2" charset="0"/>
              </a:rPr>
              <a:t>leading cause of death </a:t>
            </a:r>
            <a:r>
              <a:rPr lang="en-US" cap="none" dirty="0" smtClean="0"/>
              <a:t>among Oregonians </a:t>
            </a:r>
            <a:r>
              <a:rPr lang="en-US" sz="5400" cap="none" dirty="0" smtClean="0"/>
              <a:t>age 10-24. 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sz="6000" cap="none" dirty="0" smtClean="0">
                <a:solidFill>
                  <a:srgbClr val="FFC000"/>
                </a:solidFill>
              </a:rPr>
              <a:t>W</a:t>
            </a:r>
            <a:r>
              <a:rPr lang="en-US" sz="5400" cap="none" dirty="0" smtClean="0">
                <a:solidFill>
                  <a:srgbClr val="FFC000"/>
                </a:solidFill>
              </a:rPr>
              <a:t>hat is </a:t>
            </a:r>
            <a:r>
              <a:rPr lang="en-US" sz="8000" b="0" cap="none" dirty="0">
                <a:solidFill>
                  <a:srgbClr val="FFC000"/>
                </a:solidFill>
                <a:latin typeface="Eurostile-Black" pitchFamily="2" charset="0"/>
              </a:rPr>
              <a:t>#2</a:t>
            </a:r>
            <a:r>
              <a:rPr lang="en-US" sz="7200" cap="none" dirty="0" smtClean="0"/>
              <a:t>?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4156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474" y="2130425"/>
            <a:ext cx="6943725" cy="1470025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C000"/>
                </a:solidFill>
                <a:latin typeface="Traveling _Typewriter" pitchFamily="2" charset="0"/>
              </a:rPr>
              <a:t>SUICIDE</a:t>
            </a:r>
            <a:r>
              <a:rPr lang="en-US" dirty="0" smtClean="0"/>
              <a:t> is the </a:t>
            </a:r>
            <a:r>
              <a:rPr lang="en-US" sz="7200" dirty="0" smtClean="0"/>
              <a:t>2</a:t>
            </a:r>
            <a:r>
              <a:rPr lang="en-US" sz="7200" baseline="30000" dirty="0" smtClean="0"/>
              <a:t>nd </a:t>
            </a:r>
            <a:r>
              <a:rPr lang="en-US" dirty="0" smtClean="0"/>
              <a:t>leading cause </a:t>
            </a:r>
            <a:r>
              <a:rPr lang="en-US" sz="5400" dirty="0" smtClean="0"/>
              <a:t>of death </a:t>
            </a:r>
            <a:r>
              <a:rPr lang="en-US" dirty="0" smtClean="0"/>
              <a:t>among Oregonians </a:t>
            </a:r>
            <a:r>
              <a:rPr lang="en-US" sz="5400" dirty="0" smtClean="0"/>
              <a:t>age 10-24.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8300" y="6019800"/>
            <a:ext cx="515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Source: Oregon Health Authority (2012)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4262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9595D68-7912-47A4-98DD-556F33CAE4B4}&quot;/&gt;&lt;isInvalidForFieldText val=&quot;0&quot;/&gt;&lt;Image&gt;&lt;filename val=&quot;C:\Users\Bob\AppData\Local\Temp\CP3668506297454Session\CPTrustFolder3668506297454\PPTImport3668508668653\data\asimages\{79595D68-7912-47A4-98DD-556F33CAE4B4}_13.png&quot;/&gt;&lt;left val=&quot;-20&quot;/&gt;&lt;top val=&quot;160&quot;/&gt;&lt;width val=&quot;913&quot;/&gt;&lt;height val=&quot;309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9595D68-7912-47A4-98DD-556F33CAE4B4}&quot;/&gt;&lt;isInvalidForFieldText val=&quot;0&quot;/&gt;&lt;Image&gt;&lt;filename val=&quot;C:\Users\Bob\AppData\Local\Temp\CP3668506297454Session\CPTrustFolder3668506297454\PPTImport3668508668653\data\asimages\{79595D68-7912-47A4-98DD-556F33CAE4B4}_13.png&quot;/&gt;&lt;left val=&quot;-20&quot;/&gt;&lt;top val=&quot;160&quot;/&gt;&lt;width val=&quot;913&quot;/&gt;&lt;height val=&quot;309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heme/theme1.xml><?xml version="1.0" encoding="utf-8"?>
<a:theme xmlns:a="http://schemas.openxmlformats.org/drawingml/2006/main" name="px-template-fresh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x-template-fresh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9DB152AE81C488D4A616C27213712" ma:contentTypeVersion="2" ma:contentTypeDescription="Create a new document." ma:contentTypeScope="" ma:versionID="b7834985dcb671cd5081363416caed90">
  <xsd:schema xmlns:xsd="http://www.w3.org/2001/XMLSchema" xmlns:xs="http://www.w3.org/2001/XMLSchema" xmlns:p="http://schemas.microsoft.com/office/2006/metadata/properties" xmlns:ns2="b04db6d5-1760-46d2-9335-3e2a7de30167" targetNamespace="http://schemas.microsoft.com/office/2006/metadata/properties" ma:root="true" ma:fieldsID="8d8b241f0a63f7ca73c4a44ad758e95e" ns2:_="">
    <xsd:import namespace="b04db6d5-1760-46d2-9335-3e2a7de301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db6d5-1760-46d2-9335-3e2a7de301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FBBE90-2B89-45CF-A033-B7AD87A0731E}"/>
</file>

<file path=customXml/itemProps2.xml><?xml version="1.0" encoding="utf-8"?>
<ds:datastoreItem xmlns:ds="http://schemas.openxmlformats.org/officeDocument/2006/customXml" ds:itemID="{07835BE6-C6F7-454A-B561-A332EB12C44E}"/>
</file>

<file path=customXml/itemProps3.xml><?xml version="1.0" encoding="utf-8"?>
<ds:datastoreItem xmlns:ds="http://schemas.openxmlformats.org/officeDocument/2006/customXml" ds:itemID="{106E95C9-5818-401B-99DA-545A5E2AD219}"/>
</file>

<file path=docProps/app.xml><?xml version="1.0" encoding="utf-8"?>
<Properties xmlns="http://schemas.openxmlformats.org/officeDocument/2006/extended-properties" xmlns:vt="http://schemas.openxmlformats.org/officeDocument/2006/docPropsVTypes">
  <Template>px-template-fresh</Template>
  <TotalTime>6271</TotalTime>
  <Words>1352</Words>
  <Application>Microsoft Office PowerPoint</Application>
  <PresentationFormat>On-screen Show (4:3)</PresentationFormat>
  <Paragraphs>235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Aracne Condensed Regular</vt:lpstr>
      <vt:lpstr>ＭＳ Ｐゴシック</vt:lpstr>
      <vt:lpstr>Eurostile-Black</vt:lpstr>
      <vt:lpstr>Lobster 1.4</vt:lpstr>
      <vt:lpstr>Times New Roman</vt:lpstr>
      <vt:lpstr>Roboto Cn</vt:lpstr>
      <vt:lpstr>Hand Of Sean</vt:lpstr>
      <vt:lpstr>Bimini</vt:lpstr>
      <vt:lpstr>Georgia</vt:lpstr>
      <vt:lpstr>Tw Cen MT</vt:lpstr>
      <vt:lpstr>Calibri</vt:lpstr>
      <vt:lpstr>Traveling _Typewriter</vt:lpstr>
      <vt:lpstr>px-template-fresh</vt:lpstr>
      <vt:lpstr>1_Office Theme</vt:lpstr>
      <vt:lpstr>1_px-template-fresh</vt:lpstr>
      <vt:lpstr>6_Office Theme</vt:lpstr>
      <vt:lpstr>7_Office Theme</vt:lpstr>
      <vt:lpstr>8_Office Theme</vt:lpstr>
      <vt:lpstr>Rx Drug Abuse</vt:lpstr>
      <vt:lpstr>Lane County Public Health Prevention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Motor vehicle injury is the leading cause of death among Oregonians age 10-24.  What is #2?</vt:lpstr>
      <vt:lpstr>SUICIDE is the 2nd leading cause of death among Oregonians age 10-24.  </vt:lpstr>
      <vt:lpstr>30-day use in 11th grade</vt:lpstr>
      <vt:lpstr>Non-Medical Pain Reliever Use in Past year by 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</dc:title>
  <dc:creator>Julie Hynes</dc:creator>
  <cp:lastModifiedBy>Lane County</cp:lastModifiedBy>
  <cp:revision>94</cp:revision>
  <dcterms:created xsi:type="dcterms:W3CDTF">2014-10-14T15:04:23Z</dcterms:created>
  <dcterms:modified xsi:type="dcterms:W3CDTF">2016-04-14T17:09:08Z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0x010100E2D9DB152AE81C488D4A616C27213712</vt:lpwstr>
  </property>
</Properties>
</file>